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1" r:id="rId1"/>
  </p:sldMasterIdLst>
  <p:notesMasterIdLst>
    <p:notesMasterId r:id="rId46"/>
  </p:notesMasterIdLst>
  <p:handoutMasterIdLst>
    <p:handoutMasterId r:id="rId47"/>
  </p:handoutMasterIdLst>
  <p:sldIdLst>
    <p:sldId id="1269" r:id="rId2"/>
    <p:sldId id="1271" r:id="rId3"/>
    <p:sldId id="1270" r:id="rId4"/>
    <p:sldId id="1272" r:id="rId5"/>
    <p:sldId id="1273" r:id="rId6"/>
    <p:sldId id="1274" r:id="rId7"/>
    <p:sldId id="1276" r:id="rId8"/>
    <p:sldId id="1275" r:id="rId9"/>
    <p:sldId id="1277" r:id="rId10"/>
    <p:sldId id="1289" r:id="rId11"/>
    <p:sldId id="1291" r:id="rId12"/>
    <p:sldId id="1292" r:id="rId13"/>
    <p:sldId id="1290" r:id="rId14"/>
    <p:sldId id="1282" r:id="rId15"/>
    <p:sldId id="1284" r:id="rId16"/>
    <p:sldId id="1285" r:id="rId17"/>
    <p:sldId id="1286" r:id="rId18"/>
    <p:sldId id="1316" r:id="rId19"/>
    <p:sldId id="1317" r:id="rId20"/>
    <p:sldId id="1295" r:id="rId21"/>
    <p:sldId id="1296" r:id="rId22"/>
    <p:sldId id="1304" r:id="rId23"/>
    <p:sldId id="1287" r:id="rId24"/>
    <p:sldId id="1305" r:id="rId25"/>
    <p:sldId id="1306" r:id="rId26"/>
    <p:sldId id="1307" r:id="rId27"/>
    <p:sldId id="1293" r:id="rId28"/>
    <p:sldId id="1294" r:id="rId29"/>
    <p:sldId id="1311" r:id="rId30"/>
    <p:sldId id="1300" r:id="rId31"/>
    <p:sldId id="1315" r:id="rId32"/>
    <p:sldId id="1301" r:id="rId33"/>
    <p:sldId id="1302" r:id="rId34"/>
    <p:sldId id="1303" r:id="rId35"/>
    <p:sldId id="1308" r:id="rId36"/>
    <p:sldId id="1312" r:id="rId37"/>
    <p:sldId id="1313" r:id="rId38"/>
    <p:sldId id="1309" r:id="rId39"/>
    <p:sldId id="1318" r:id="rId40"/>
    <p:sldId id="1320" r:id="rId41"/>
    <p:sldId id="1321" r:id="rId42"/>
    <p:sldId id="1314" r:id="rId43"/>
    <p:sldId id="1319" r:id="rId44"/>
    <p:sldId id="340" r:id="rId45"/>
  </p:sldIdLst>
  <p:sldSz cx="12192000" cy="6858000"/>
  <p:notesSz cx="9601200" cy="150876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 userDrawn="1">
          <p15:clr>
            <a:srgbClr val="A4A3A4"/>
          </p15:clr>
        </p15:guide>
        <p15:guide id="2" orient="horz" pos="3992" userDrawn="1">
          <p15:clr>
            <a:srgbClr val="A4A3A4"/>
          </p15:clr>
        </p15:guide>
        <p15:guide id="3" orient="horz" pos="2869" userDrawn="1">
          <p15:clr>
            <a:srgbClr val="A4A3A4"/>
          </p15:clr>
        </p15:guide>
        <p15:guide id="4" pos="1045" userDrawn="1">
          <p15:clr>
            <a:srgbClr val="A4A3A4"/>
          </p15:clr>
        </p15:guide>
        <p15:guide id="5" pos="2509" userDrawn="1">
          <p15:clr>
            <a:srgbClr val="A4A3A4"/>
          </p15:clr>
        </p15:guide>
        <p15:guide id="6" pos="4297" userDrawn="1">
          <p15:clr>
            <a:srgbClr val="A4A3A4"/>
          </p15:clr>
        </p15:guide>
        <p15:guide id="7" pos="5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CC"/>
    <a:srgbClr val="9CD014"/>
    <a:srgbClr val="5180D5"/>
    <a:srgbClr val="4879D2"/>
    <a:srgbClr val="4174D1"/>
    <a:srgbClr val="F6B940"/>
    <a:srgbClr val="3CB9B5"/>
    <a:srgbClr val="FF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3883" autoAdjust="0"/>
  </p:normalViewPr>
  <p:slideViewPr>
    <p:cSldViewPr snapToGrid="0">
      <p:cViewPr varScale="1">
        <p:scale>
          <a:sx n="77" d="100"/>
          <a:sy n="77" d="100"/>
        </p:scale>
        <p:origin x="662" y="67"/>
      </p:cViewPr>
      <p:guideLst>
        <p:guide orient="horz" pos="1798"/>
        <p:guide orient="horz" pos="3992"/>
        <p:guide orient="horz" pos="2869"/>
        <p:guide pos="1045"/>
        <p:guide pos="2509"/>
        <p:guide pos="4297"/>
        <p:guide pos="5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EDC571C1-E78D-43CD-AA6B-13C23D040F6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340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3525" y="1136650"/>
            <a:ext cx="10129838" cy="5699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66150" y="7218131"/>
            <a:ext cx="7068918" cy="671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5E198072-E4D9-4522-9D18-FAE066E7DDA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7997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221248" indent="-469710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878843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2630378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3381916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133452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4884988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5636525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6388061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29A9694-3989-4646-80AD-6607C9160328}" type="slidenum">
              <a:rPr lang="en-US" altLang="zh-TW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176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</a:rPr>
              <a:t>採用 </a:t>
            </a:r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作為推理引擎，推理下一步應該採取的行動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</a:rPr>
              <a:t>將每輪行動結果紀錄到 </a:t>
            </a:r>
            <a:r>
              <a:rPr lang="en-US" altLang="zh-TW" dirty="0">
                <a:latin typeface="微軟正黑體" panose="020B0604030504040204" pitchFamily="34" charset="-120"/>
              </a:rPr>
              <a:t>Memory </a:t>
            </a:r>
            <a:r>
              <a:rPr lang="zh-TW" altLang="en-US" dirty="0">
                <a:latin typeface="微軟正黑體" panose="020B0604030504040204" pitchFamily="34" charset="-120"/>
              </a:rPr>
              <a:t>中，作為下一步行動推理的基礎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透過工具呼叫來與外界進行互動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98072-E4D9-4522-9D18-FAE066E7DDA4}" type="slidenum">
              <a:rPr lang="zh-TW" altLang="en-US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993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11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30C8D94-8C3F-4608-9CE0-1BC71DB68FB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6FD7E36-4CBF-440D-8CCA-778927700304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03B3F57E-60E6-4487-84C7-DC1705E8BF6E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52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72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51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64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8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0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67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63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32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55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610985"/>
            <a:ext cx="10515600" cy="10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207925" y="63569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fld id="{11A71E4D-F64C-44C6-8E7A-46240258AB5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300404-4627-4CD2-93D2-2A71851D7B3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7150" y="7185"/>
            <a:ext cx="3613150" cy="613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A51AC7-E25E-459B-918D-7DBA97211F1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62821" y="77787"/>
            <a:ext cx="1288724" cy="425404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C83B8DE-9143-4825-A066-8A7FC4F8EA1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6C0F2CF-C1F3-485C-9CD1-01AFA5B45F67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039B131-D2F2-4085-AF2C-E0E2061F77CC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752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DPM-lab/rag-agent-course/blob/main/rag-agent-example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DPM-lab/rag-agent-course/blob/main/rag-agent-example.ipynb" TargetMode="External"/><Relationship Id="rId2" Type="http://schemas.openxmlformats.org/officeDocument/2006/relationships/hyperlink" Target="https://github.com/SDPM-lab/rag-agent-course/blob/main/docs/2025%E6%99%BA%E6%85%A7%E5%89%B5%E6%96%B0%E9%97%9C%E9%8D%B5%E4%BA%BA%E6%89%8D-%E6%89%93%E9%80%A0%E5%B1%AC%E6%96%BC%E8%87%AA%E5%B7%B1%E7%9A%84%E6%99%BA%E6%85%A7%20AI%20Agent%20%E6%87%89%E7%94%A8.pptx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606885" y="2262985"/>
            <a:ext cx="8978230" cy="1470025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kumimoji="1" lang="zh-TW" altLang="en-US" sz="4400" b="1" dirty="0">
                <a:solidFill>
                  <a:srgbClr val="000099"/>
                </a:solidFill>
                <a:latin typeface="微軟正黑體" panose="020B0604030504040204" pitchFamily="34" charset="-120"/>
              </a:rPr>
              <a:t>打造屬於自己的智慧 </a:t>
            </a:r>
            <a:r>
              <a:rPr kumimoji="1" lang="en-US" altLang="zh-TW" sz="4400" b="1" dirty="0">
                <a:solidFill>
                  <a:srgbClr val="000099"/>
                </a:solidFill>
                <a:latin typeface="微軟正黑體" panose="020B0604030504040204" pitchFamily="34" charset="-120"/>
              </a:rPr>
              <a:t>AI Agent</a:t>
            </a:r>
            <a:r>
              <a:rPr kumimoji="1" lang="zh-TW" altLang="en-US" sz="4400" b="1" dirty="0">
                <a:solidFill>
                  <a:srgbClr val="000099"/>
                </a:solidFill>
                <a:latin typeface="微軟正黑體" panose="020B0604030504040204" pitchFamily="34" charset="-120"/>
              </a:rPr>
              <a:t> 應用</a:t>
            </a:r>
            <a:endParaRPr kumimoji="1" lang="zh-TW" altLang="en-US" sz="5400" b="1" dirty="0">
              <a:solidFill>
                <a:srgbClr val="000099"/>
              </a:solidFill>
              <a:latin typeface="微軟正黑體" panose="020B0604030504040204" pitchFamily="34" charset="-120"/>
              <a:cs typeface="+mj-cs"/>
            </a:endParaRP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63056" y="3891695"/>
            <a:ext cx="7834313" cy="282343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lvl="0">
              <a:buClr>
                <a:schemeClr val="dk1"/>
              </a:buClr>
              <a:buSzPts val="2800"/>
            </a:pPr>
            <a:r>
              <a:rPr lang="en-US" altLang="zh-TW" sz="3200" dirty="0" err="1">
                <a:latin typeface="Calibri"/>
                <a:ea typeface="Calibri"/>
                <a:cs typeface="Calibri"/>
                <a:sym typeface="Calibri"/>
              </a:rPr>
              <a:t>SDPMLab</a:t>
            </a:r>
            <a:r>
              <a:rPr lang="en-US" altLang="zh-TW" sz="3200" dirty="0">
                <a:latin typeface="Calibri"/>
                <a:ea typeface="Calibri"/>
                <a:cs typeface="Calibri"/>
                <a:sym typeface="Calibri"/>
              </a:rPr>
              <a:t>, NKNU</a:t>
            </a:r>
            <a:endParaRPr lang="zh-TW" altLang="en-US" sz="32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軟體開發與流程管理實驗室 </a:t>
            </a:r>
            <a:r>
              <a:rPr lang="en-US" altLang="zh-TW" sz="28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國立高雄師範大學</a:t>
            </a:r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20496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02B88-DED4-0376-D332-7CAD1DA7E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3BAC2-3621-A1CB-3C06-07A7A2AA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507A58-0ACA-64BF-48F0-42F4CE55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5932A7A-3B99-B833-9F51-73108E105595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2BEC09A-FE6D-1490-5AB2-2136975E59F1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B22A3C56-CB44-2A09-CAF5-BA5FDE6A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17DFAD1A-A372-EDEA-8A75-9F06FF97E9CB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D39DFAD9-5FE9-046C-A035-6DB597A21E12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03C5C38-E265-FD01-93DD-EF9DE7503741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5FBFA0F-BDE6-4076-DAF8-68E57617D6A9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003A52-1495-A705-4D1B-33F0D211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1CDCC-0A4C-15CA-D26B-4AC966FAA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B99F0-3F98-82F3-ED42-A91E9D6A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350685-F22F-8736-BA91-09E4C3CF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FDF35E0-4811-B8EA-160F-770A3C40B07E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708AE32-6BC0-6F4B-73D7-5FB984D3F9E3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CB7C594-C4CA-E3F3-2A40-2FDEDCDEF096}"/>
              </a:ext>
            </a:extLst>
          </p:cNvPr>
          <p:cNvSpPr/>
          <p:nvPr/>
        </p:nvSpPr>
        <p:spPr>
          <a:xfrm>
            <a:off x="4479951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9DB3C9DE-9084-AFA3-7279-2B70A8C6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DE59694B-5C86-07E6-FCB4-CFACD6204F29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30004A56-878F-8220-0340-7CF79BAAEDA4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CB51599-AB24-4ED7-2B43-17CC4D17ACC8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863341-1674-E76B-329B-CC2FC8871975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2C7F76-280F-CD44-877C-36CF7106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65D5BF5-3CB1-9180-62E4-6384524B63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40" t="20870" r="13961" b="25507"/>
          <a:stretch/>
        </p:blipFill>
        <p:spPr>
          <a:xfrm>
            <a:off x="4530215" y="2722779"/>
            <a:ext cx="1297541" cy="95445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A9BBD0D-4C4B-BC21-A979-2955D80A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68" y="4871577"/>
            <a:ext cx="785151" cy="737754"/>
          </a:xfrm>
          <a:prstGeom prst="rect">
            <a:avLst/>
          </a:prstGeom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1A82CA1B-705E-9EB4-B3BA-B725524A3383}"/>
              </a:ext>
            </a:extLst>
          </p:cNvPr>
          <p:cNvSpPr/>
          <p:nvPr/>
        </p:nvSpPr>
        <p:spPr>
          <a:xfrm rot="3680554">
            <a:off x="5503015" y="443069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093D42-7A0B-6A14-236C-C0F2A95DFEA3}"/>
              </a:ext>
            </a:extLst>
          </p:cNvPr>
          <p:cNvSpPr txBox="1"/>
          <p:nvPr/>
        </p:nvSpPr>
        <p:spPr>
          <a:xfrm>
            <a:off x="5710610" y="568261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217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8D8A-B27C-474C-8AA3-8C0CC516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4AFD4-B119-F681-7236-3C832B77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B1A671-89C1-A60C-8F3E-BE3F5A9D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5D30A0E-A9BD-6532-DCED-F8F9458E63DA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6DAFDB3-7209-6851-F9EE-A029CE03EA52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7B98E17-0044-E030-15FD-B11A4F94551F}"/>
              </a:ext>
            </a:extLst>
          </p:cNvPr>
          <p:cNvSpPr/>
          <p:nvPr/>
        </p:nvSpPr>
        <p:spPr>
          <a:xfrm>
            <a:off x="4479951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793C1B59-94D6-6581-1009-607C06DA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1C3E39CC-2689-2DBB-D98E-B2ADB9E33E6A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98ACFFFE-15D0-A01E-E9C9-95F6C9F2E5E7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0AE888A-3BCC-514C-69A2-2D0FEAF9B46D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A08321-3C96-562A-0B18-BF4EF24DEE44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412419-6900-DE2C-3007-99E4B62B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773E0A6-EE93-D151-6A57-C5B40872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40" t="20870" r="13961" b="25507"/>
          <a:stretch/>
        </p:blipFill>
        <p:spPr>
          <a:xfrm>
            <a:off x="4530215" y="2722779"/>
            <a:ext cx="1297541" cy="954454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F2DE86-50D0-79B3-062E-B0AA111704CE}"/>
              </a:ext>
            </a:extLst>
          </p:cNvPr>
          <p:cNvSpPr/>
          <p:nvPr/>
        </p:nvSpPr>
        <p:spPr>
          <a:xfrm>
            <a:off x="6004844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D7FA76F-B827-477A-D301-8825274B3283}"/>
              </a:ext>
            </a:extLst>
          </p:cNvPr>
          <p:cNvSpPr/>
          <p:nvPr/>
        </p:nvSpPr>
        <p:spPr>
          <a:xfrm>
            <a:off x="7529738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F4F5F7-C229-133D-D7B3-045D8CB4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6132945" y="2773313"/>
            <a:ext cx="1268692" cy="84579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DE7278FF-CFF7-2926-24C4-6FC88AFE1D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t="18261" r="11374" b="22030"/>
          <a:stretch/>
        </p:blipFill>
        <p:spPr>
          <a:xfrm>
            <a:off x="7654513" y="2722778"/>
            <a:ext cx="1234863" cy="954455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D0C20D64-047E-E39A-EC8D-BB8BA8F3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68" y="4871577"/>
            <a:ext cx="785151" cy="737754"/>
          </a:xfrm>
          <a:prstGeom prst="rect">
            <a:avLst/>
          </a:prstGeom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CF405EAE-24DB-3D84-9B96-7AE8AD4A646B}"/>
              </a:ext>
            </a:extLst>
          </p:cNvPr>
          <p:cNvSpPr/>
          <p:nvPr/>
        </p:nvSpPr>
        <p:spPr>
          <a:xfrm rot="3680554">
            <a:off x="5503015" y="443069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884A7BA2-9E23-89F6-6FE4-6778D3145CD0}"/>
              </a:ext>
            </a:extLst>
          </p:cNvPr>
          <p:cNvSpPr/>
          <p:nvPr/>
        </p:nvSpPr>
        <p:spPr>
          <a:xfrm rot="18247486">
            <a:off x="6081816" y="442208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F5A4329-460A-1BEC-287D-F7A3E4EA53E0}"/>
              </a:ext>
            </a:extLst>
          </p:cNvPr>
          <p:cNvSpPr txBox="1"/>
          <p:nvPr/>
        </p:nvSpPr>
        <p:spPr>
          <a:xfrm>
            <a:off x="5710610" y="568261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F80A36B5-8DE2-363B-84CA-3F926D23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055" y="4864870"/>
            <a:ext cx="785151" cy="737754"/>
          </a:xfrm>
          <a:prstGeom prst="rect">
            <a:avLst/>
          </a:prstGeom>
        </p:spPr>
      </p:pic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58C75A47-411F-9245-85BF-EA5447273E63}"/>
              </a:ext>
            </a:extLst>
          </p:cNvPr>
          <p:cNvSpPr/>
          <p:nvPr/>
        </p:nvSpPr>
        <p:spPr>
          <a:xfrm rot="3680554">
            <a:off x="8552802" y="442399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ECA806A-E701-915F-E596-F89D6BB4F41F}"/>
              </a:ext>
            </a:extLst>
          </p:cNvPr>
          <p:cNvSpPr txBox="1"/>
          <p:nvPr/>
        </p:nvSpPr>
        <p:spPr>
          <a:xfrm>
            <a:off x="8760397" y="567591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5474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F7832-9B84-BFE7-D4C2-147033C8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B5D61-65EA-C7B4-13C5-14C2C146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4D7A5C-8136-E48D-2D21-9E1D84FE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2D247A1-CB8E-F78D-5B59-08E0E0310BC8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9D39F8C-8B26-91D8-630E-1B67D966B40F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60C1AA-4DF5-F4CA-8A96-55E66FDD61D6}"/>
              </a:ext>
            </a:extLst>
          </p:cNvPr>
          <p:cNvSpPr/>
          <p:nvPr/>
        </p:nvSpPr>
        <p:spPr>
          <a:xfrm>
            <a:off x="4479951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FB5C4BB-852E-F57A-1660-8187B94963C9}"/>
              </a:ext>
            </a:extLst>
          </p:cNvPr>
          <p:cNvSpPr/>
          <p:nvPr/>
        </p:nvSpPr>
        <p:spPr>
          <a:xfrm>
            <a:off x="9054632" y="3808560"/>
            <a:ext cx="1524893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09CF59E6-C0A9-8FF2-6017-4350DA05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56E06CA1-2DBB-680D-21D6-1AAC16254A5C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5BB37BCD-49E3-9DC9-3CC6-24AC61C27DB6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CF12950-0A9C-7B5A-2A7B-B03E84444869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EFB2C4-DEFC-28FD-0C3A-813C65FBCB15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DA80F3-3800-C8D0-B6FD-B8428A80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4E4E0A-E9E2-E2DA-4BB8-7E5C93E3FE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40" t="20870" r="13961" b="25507"/>
          <a:stretch/>
        </p:blipFill>
        <p:spPr>
          <a:xfrm>
            <a:off x="4530215" y="2722779"/>
            <a:ext cx="1297541" cy="954454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021DB6F-90EF-DFC8-6455-929BEB816A1E}"/>
              </a:ext>
            </a:extLst>
          </p:cNvPr>
          <p:cNvSpPr/>
          <p:nvPr/>
        </p:nvSpPr>
        <p:spPr>
          <a:xfrm>
            <a:off x="6004844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57B8CF0-6623-DC83-3A06-CDC9776E43BD}"/>
              </a:ext>
            </a:extLst>
          </p:cNvPr>
          <p:cNvSpPr/>
          <p:nvPr/>
        </p:nvSpPr>
        <p:spPr>
          <a:xfrm>
            <a:off x="7529738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21BB18B-ACF0-9AD6-0E4F-9DC91C6D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6132945" y="2773313"/>
            <a:ext cx="1268692" cy="84579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37DA14C9-D6C4-7022-0902-5406CFE159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t="18261" r="11374" b="22030"/>
          <a:stretch/>
        </p:blipFill>
        <p:spPr>
          <a:xfrm>
            <a:off x="7654513" y="2722778"/>
            <a:ext cx="1234863" cy="954455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2A6E8BCA-0CBA-D99B-6ADD-2EFFCA035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68" y="4871577"/>
            <a:ext cx="785151" cy="737754"/>
          </a:xfrm>
          <a:prstGeom prst="rect">
            <a:avLst/>
          </a:prstGeom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9432CE3F-3313-2645-E518-92DBAB506A92}"/>
              </a:ext>
            </a:extLst>
          </p:cNvPr>
          <p:cNvSpPr/>
          <p:nvPr/>
        </p:nvSpPr>
        <p:spPr>
          <a:xfrm rot="3680554">
            <a:off x="5503015" y="443069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877E6B55-D1C2-532C-ABA6-DC72A1E5E128}"/>
              </a:ext>
            </a:extLst>
          </p:cNvPr>
          <p:cNvSpPr/>
          <p:nvPr/>
        </p:nvSpPr>
        <p:spPr>
          <a:xfrm rot="18247486">
            <a:off x="6081816" y="442208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F5A00BA-2B29-2D36-DFE1-66D76607EAA8}"/>
              </a:ext>
            </a:extLst>
          </p:cNvPr>
          <p:cNvSpPr txBox="1"/>
          <p:nvPr/>
        </p:nvSpPr>
        <p:spPr>
          <a:xfrm>
            <a:off x="5710610" y="568261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29C3D0EC-3540-1699-B173-67B894FC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055" y="4864870"/>
            <a:ext cx="785151" cy="737754"/>
          </a:xfrm>
          <a:prstGeom prst="rect">
            <a:avLst/>
          </a:prstGeom>
        </p:spPr>
      </p:pic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B49319C2-34B5-7390-35CE-0417DD2A7238}"/>
              </a:ext>
            </a:extLst>
          </p:cNvPr>
          <p:cNvSpPr/>
          <p:nvPr/>
        </p:nvSpPr>
        <p:spPr>
          <a:xfrm rot="3680554">
            <a:off x="8552802" y="442399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77703B45-45AC-4901-D44E-14259656A2F5}"/>
              </a:ext>
            </a:extLst>
          </p:cNvPr>
          <p:cNvSpPr/>
          <p:nvPr/>
        </p:nvSpPr>
        <p:spPr>
          <a:xfrm rot="18247486">
            <a:off x="9131603" y="441538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C657AE4-3310-D5E1-A24C-5E412AC18C89}"/>
              </a:ext>
            </a:extLst>
          </p:cNvPr>
          <p:cNvSpPr txBox="1"/>
          <p:nvPr/>
        </p:nvSpPr>
        <p:spPr>
          <a:xfrm>
            <a:off x="8760397" y="567591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802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6AC9A-2146-80D4-C9C8-06AE04D1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</a:rPr>
              <a:t> 檢索增強生成</a:t>
            </a:r>
            <a:r>
              <a:rPr lang="en-US" altLang="zh-TW" dirty="0">
                <a:latin typeface="微軟正黑體" panose="020B0604030504040204" pitchFamily="34" charset="-120"/>
              </a:rPr>
              <a:t>(RAG)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6676A8-1618-3D03-4CCF-32512F96F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Retrieval-Automated Generation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0EA997-1DE8-D4E3-C165-26075393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859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29FCB-EE13-4C8B-82EC-70276E8E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解決的問題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1</a:t>
            </a:r>
            <a:endParaRPr lang="zh-TW" altLang="en-US" baseline="-25000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03839D-8EB7-402C-95A4-1A1381D46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4"/>
            <a:ext cx="10515600" cy="1052219"/>
          </a:xfrm>
        </p:spPr>
        <p:txBody>
          <a:bodyPr vert="horz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知識儲備的限制，模型依賴預訓練資料進行推理，因此無法回答具即時性的問題。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5908B-293E-4E2A-BDD3-55DDA932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829738-BA74-47EF-AAD4-3A0DEE81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6" y="4100655"/>
            <a:ext cx="1425063" cy="1851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69B1D5-55C4-41D5-9391-DDE35ED1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89" y="4516007"/>
            <a:ext cx="1528755" cy="1436468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EA25578A-6788-4B01-8050-63A6251CF098}"/>
              </a:ext>
            </a:extLst>
          </p:cNvPr>
          <p:cNvSpPr/>
          <p:nvPr/>
        </p:nvSpPr>
        <p:spPr>
          <a:xfrm>
            <a:off x="2734148" y="3178446"/>
            <a:ext cx="6246890" cy="864575"/>
          </a:xfrm>
          <a:prstGeom prst="wedgeRoundRectCallout">
            <a:avLst>
              <a:gd name="adj1" fmla="val -63686"/>
              <a:gd name="adj2" fmla="val 604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今天的高雄天氣怎麼樣？</a:t>
            </a: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7EDB749B-741D-4969-93DF-98559DF48381}"/>
              </a:ext>
            </a:extLst>
          </p:cNvPr>
          <p:cNvSpPr/>
          <p:nvPr/>
        </p:nvSpPr>
        <p:spPr>
          <a:xfrm>
            <a:off x="2734147" y="4343624"/>
            <a:ext cx="6246891" cy="1608851"/>
          </a:xfrm>
          <a:prstGeom prst="wedgeRoundRectCallout">
            <a:avLst>
              <a:gd name="adj1" fmla="val 64554"/>
              <a:gd name="adj2" fmla="val 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我無法提供即時的天氣資訊。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我的知識來自於訓練資料，更新時間截至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，無法存取目前的最新天氣狀況。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建議你查詢中央氣象局或使用天氣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獲得即時天氣資訊。</a:t>
            </a:r>
          </a:p>
        </p:txBody>
      </p:sp>
    </p:spTree>
    <p:extLst>
      <p:ext uri="{BB962C8B-B14F-4D97-AF65-F5344CB8AC3E}">
        <p14:creationId xmlns:p14="http://schemas.microsoft.com/office/powerpoint/2010/main" val="203542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29FCB-EE13-4C8B-82EC-70276E8E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解決的問題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03839D-8EB7-402C-95A4-1A1381D46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4"/>
            <a:ext cx="10515600" cy="1052219"/>
          </a:xfrm>
        </p:spPr>
        <p:txBody>
          <a:bodyPr vert="horz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幻覺</a:t>
            </a:r>
            <a:r>
              <a:rPr lang="en-US" altLang="zh-TW" dirty="0">
                <a:latin typeface="微軟正黑體" panose="020B0604030504040204" pitchFamily="34" charset="-120"/>
              </a:rPr>
              <a:t>(Hallucinations)</a:t>
            </a:r>
            <a:r>
              <a:rPr lang="zh-TW" altLang="en-US" dirty="0">
                <a:latin typeface="微軟正黑體" panose="020B0604030504040204" pitchFamily="34" charset="-120"/>
              </a:rPr>
              <a:t>，指模型在缺乏正確資訊時，憑空編造出看似合理但實際不正確的內容。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5908B-293E-4E2A-BDD3-55DDA932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829738-BA74-47EF-AAD4-3A0DEE81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6" y="4100655"/>
            <a:ext cx="1425063" cy="1851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69B1D5-55C4-41D5-9391-DDE35ED1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89" y="4516007"/>
            <a:ext cx="1528755" cy="1436468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EA25578A-6788-4B01-8050-63A6251CF098}"/>
              </a:ext>
            </a:extLst>
          </p:cNvPr>
          <p:cNvSpPr/>
          <p:nvPr/>
        </p:nvSpPr>
        <p:spPr>
          <a:xfrm>
            <a:off x="2734148" y="3547870"/>
            <a:ext cx="6246890" cy="864575"/>
          </a:xfrm>
          <a:prstGeom prst="wedgeRoundRectCallout">
            <a:avLst>
              <a:gd name="adj1" fmla="val -63686"/>
              <a:gd name="adj2" fmla="val 604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請問台灣有幾個迪士尼樂園？</a:t>
            </a: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7EDB749B-741D-4969-93DF-98559DF48381}"/>
              </a:ext>
            </a:extLst>
          </p:cNvPr>
          <p:cNvSpPr/>
          <p:nvPr/>
        </p:nvSpPr>
        <p:spPr>
          <a:xfrm>
            <a:off x="2734147" y="4594277"/>
            <a:ext cx="6246891" cy="864575"/>
          </a:xfrm>
          <a:prstGeom prst="wedgeRoundRectCallout">
            <a:avLst>
              <a:gd name="adj1" fmla="val 64554"/>
              <a:gd name="adj2" fmla="val 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trike="sngStrik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台灣目前有兩個迪士尼樂園，一個在台北，另一個在高雄，都是以本地文化結合迪士尼角色設計的主題樂園。</a:t>
            </a:r>
          </a:p>
        </p:txBody>
      </p:sp>
    </p:spTree>
    <p:extLst>
      <p:ext uri="{BB962C8B-B14F-4D97-AF65-F5344CB8AC3E}">
        <p14:creationId xmlns:p14="http://schemas.microsoft.com/office/powerpoint/2010/main" val="112239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29FCB-EE13-4C8B-82EC-70276E8E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解決的問題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3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03839D-8EB7-402C-95A4-1A1381D46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4"/>
            <a:ext cx="10515600" cy="1052219"/>
          </a:xfrm>
        </p:spPr>
        <p:txBody>
          <a:bodyPr vert="horz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缺乏長期記憶，指模型無法記住使用者很久以前的對話內容，造成回答不連貫。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5908B-293E-4E2A-BDD3-55DDA932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829738-BA74-47EF-AAD4-3A0DEE81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36" y="4147736"/>
            <a:ext cx="1425063" cy="1851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69B1D5-55C4-41D5-9391-DDE35ED1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009" y="4563088"/>
            <a:ext cx="1528755" cy="1436468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EA25578A-6788-4B01-8050-63A6251CF098}"/>
              </a:ext>
            </a:extLst>
          </p:cNvPr>
          <p:cNvSpPr/>
          <p:nvPr/>
        </p:nvSpPr>
        <p:spPr>
          <a:xfrm>
            <a:off x="2815631" y="3519426"/>
            <a:ext cx="6246890" cy="497261"/>
          </a:xfrm>
          <a:prstGeom prst="wedgeRoundRectCallout">
            <a:avLst>
              <a:gd name="adj1" fmla="val -58614"/>
              <a:gd name="adj2" fmla="val 5678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我這個月的帳單有錯誤，請幫我處理一下。</a:t>
            </a: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7EDB749B-741D-4969-93DF-98559DF48381}"/>
              </a:ext>
            </a:extLst>
          </p:cNvPr>
          <p:cNvSpPr/>
          <p:nvPr/>
        </p:nvSpPr>
        <p:spPr>
          <a:xfrm>
            <a:off x="2815630" y="4162768"/>
            <a:ext cx="6246891" cy="497261"/>
          </a:xfrm>
          <a:prstGeom prst="wedgeRoundRectCallout">
            <a:avLst>
              <a:gd name="adj1" fmla="val 60061"/>
              <a:gd name="adj2" fmla="val 549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好的，我會將這個問題轉交給財務部門處理。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47BD61-9940-43AB-9484-4FD5B3E14406}"/>
              </a:ext>
            </a:extLst>
          </p:cNvPr>
          <p:cNvSpPr txBox="1"/>
          <p:nvPr/>
        </p:nvSpPr>
        <p:spPr>
          <a:xfrm>
            <a:off x="4934138" y="470431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(…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一週後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6C152729-FE6E-4DB4-9BD8-1D05953BB2A8}"/>
              </a:ext>
            </a:extLst>
          </p:cNvPr>
          <p:cNvSpPr/>
          <p:nvPr/>
        </p:nvSpPr>
        <p:spPr>
          <a:xfrm>
            <a:off x="2815630" y="5142449"/>
            <a:ext cx="6246890" cy="497261"/>
          </a:xfrm>
          <a:prstGeom prst="wedgeRoundRectCallout">
            <a:avLst>
              <a:gd name="adj1" fmla="val -58469"/>
              <a:gd name="adj2" fmla="val -4152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請問我上週帳單的問題處理好了嗎？</a:t>
            </a:r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FEB925C9-276C-4019-8363-7C89ACA28AA7}"/>
              </a:ext>
            </a:extLst>
          </p:cNvPr>
          <p:cNvSpPr/>
          <p:nvPr/>
        </p:nvSpPr>
        <p:spPr>
          <a:xfrm>
            <a:off x="2815630" y="5764688"/>
            <a:ext cx="6246891" cy="497261"/>
          </a:xfrm>
          <a:prstGeom prst="wedgeRoundRectCallout">
            <a:avLst>
              <a:gd name="adj1" fmla="val 59627"/>
              <a:gd name="adj2" fmla="val -5273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很抱歉，我找不到您提到的帳單問題，可以再描述一次嗎？</a:t>
            </a:r>
          </a:p>
        </p:txBody>
      </p:sp>
    </p:spTree>
    <p:extLst>
      <p:ext uri="{BB962C8B-B14F-4D97-AF65-F5344CB8AC3E}">
        <p14:creationId xmlns:p14="http://schemas.microsoft.com/office/powerpoint/2010/main" val="3260252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BB135-E147-A38A-26B9-5ED15AC60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45672-BAF0-0B3E-F1EB-D247C8E3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的問答過程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638F376-B7E2-ADFC-9476-EC5390BBF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4"/>
            <a:ext cx="10515600" cy="1052219"/>
          </a:xfrm>
        </p:spPr>
        <p:txBody>
          <a:bodyPr vert="horz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透過</a:t>
            </a:r>
            <a:r>
              <a:rPr lang="zh-TW" altLang="en-US" b="1" dirty="0">
                <a:latin typeface="微軟正黑體" panose="020B0604030504040204" pitchFamily="34" charset="-120"/>
              </a:rPr>
              <a:t>檢索機制</a:t>
            </a:r>
            <a:r>
              <a:rPr lang="zh-TW" altLang="en-US" dirty="0">
                <a:latin typeface="微軟正黑體" panose="020B0604030504040204" pitchFamily="34" charset="-120"/>
              </a:rPr>
              <a:t>訪問外部資源，補足任務所需知識背景，提最終升生成結果的有效性。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96D0F8-130A-AE03-3A5B-84035FF2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E8A40F-70FA-1056-1C1A-7AF89139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36" y="4147736"/>
            <a:ext cx="1425063" cy="1851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C22B32B-CE4B-4D60-FD44-2466BF7A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3" y="4488264"/>
            <a:ext cx="1528755" cy="1436468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5BFFB933-745D-60FA-9BFD-C9B51A4FB952}"/>
              </a:ext>
            </a:extLst>
          </p:cNvPr>
          <p:cNvSpPr/>
          <p:nvPr/>
        </p:nvSpPr>
        <p:spPr>
          <a:xfrm>
            <a:off x="2334558" y="3731527"/>
            <a:ext cx="2714520" cy="497261"/>
          </a:xfrm>
          <a:prstGeom prst="wedgeRoundRectCallout">
            <a:avLst>
              <a:gd name="adj1" fmla="val -58614"/>
              <a:gd name="adj2" fmla="val 5678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明天高雄會下雨嗎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6D09E981-C6CA-5000-CE44-1D85DB7DA063}"/>
              </a:ext>
            </a:extLst>
          </p:cNvPr>
          <p:cNvSpPr/>
          <p:nvPr/>
        </p:nvSpPr>
        <p:spPr>
          <a:xfrm>
            <a:off x="2440921" y="5457593"/>
            <a:ext cx="2714520" cy="934278"/>
          </a:xfrm>
          <a:prstGeom prst="wedgeRoundRectCallout">
            <a:avLst>
              <a:gd name="adj1" fmla="val 57486"/>
              <a:gd name="adj2" fmla="val 205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根據氣象預報，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明天的降雨機率達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出門記得攜帶雨具。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2B8D15-181A-9284-C082-51B43D46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29" t="11434" r="12630" b="11434"/>
          <a:stretch/>
        </p:blipFill>
        <p:spPr>
          <a:xfrm>
            <a:off x="10859176" y="4802174"/>
            <a:ext cx="1091949" cy="1197382"/>
          </a:xfrm>
          <a:prstGeom prst="rect">
            <a:avLst/>
          </a:prstGeom>
        </p:spPr>
      </p:pic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C5332664-12BA-3A43-0EAB-EC8F028173D3}"/>
              </a:ext>
            </a:extLst>
          </p:cNvPr>
          <p:cNvSpPr/>
          <p:nvPr/>
        </p:nvSpPr>
        <p:spPr>
          <a:xfrm>
            <a:off x="7343023" y="4160794"/>
            <a:ext cx="2484262" cy="497261"/>
          </a:xfrm>
          <a:prstGeom prst="wedgeRoundRectCallout">
            <a:avLst>
              <a:gd name="adj1" fmla="val -60745"/>
              <a:gd name="adj2" fmla="val 569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高雄天氣預報</a:t>
            </a:r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D0765C1E-EEAF-5392-8DF1-33AF897EDAB7}"/>
              </a:ext>
            </a:extLst>
          </p:cNvPr>
          <p:cNvSpPr/>
          <p:nvPr/>
        </p:nvSpPr>
        <p:spPr>
          <a:xfrm>
            <a:off x="7343023" y="4802174"/>
            <a:ext cx="3268317" cy="651776"/>
          </a:xfrm>
          <a:prstGeom prst="wedgeRoundRectCallout">
            <a:avLst>
              <a:gd name="adj1" fmla="val 55976"/>
              <a:gd name="adj2" fmla="val 77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 氣溫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降雨機率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明天 氣溫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降雨機率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1086764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90BA9-2663-4AA0-A1EA-B62A5A82B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CEFB7-FC00-560D-F8F7-A3B1B443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</a:rPr>
              <a:t> 檢索增強生成的工作原理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02D965-8899-F031-CF52-47A872919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90DEBD-9E0C-2A4C-1E8B-9169835D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56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800DB-3F85-3D4F-455A-C241765C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是什麼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?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5CF7E8-88F0-C684-622C-C4C123759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56B927-E955-A0DF-C128-A78058EA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19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B999-783A-4039-7C11-E68AAB25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91E08-8407-4D60-CA46-57D5D954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 </a:t>
            </a:r>
            <a:r>
              <a:rPr lang="zh-TW" altLang="en-US" dirty="0">
                <a:latin typeface="微軟正黑體" panose="020B0604030504040204" pitchFamily="34" charset="-120"/>
              </a:rPr>
              <a:t>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533DA7-87F1-19B1-A35A-38331531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CF636D-BBD2-7782-35AE-5A99DEA9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5" t="12233" r="9501" b="15375"/>
          <a:stretch/>
        </p:blipFill>
        <p:spPr>
          <a:xfrm>
            <a:off x="910025" y="5527640"/>
            <a:ext cx="506517" cy="475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F7441E-B368-94F0-2582-20D5109D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29" t="11434" r="12630" b="11434"/>
          <a:stretch/>
        </p:blipFill>
        <p:spPr>
          <a:xfrm>
            <a:off x="869371" y="4500043"/>
            <a:ext cx="506517" cy="5554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C005B06-221B-E07C-F711-58FFF819AD9C}"/>
              </a:ext>
            </a:extLst>
          </p:cNvPr>
          <p:cNvSpPr txBox="1"/>
          <p:nvPr/>
        </p:nvSpPr>
        <p:spPr>
          <a:xfrm>
            <a:off x="552607" y="4977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D2EDCB-CF94-640F-4A5E-7E5F244D871E}"/>
              </a:ext>
            </a:extLst>
          </p:cNvPr>
          <p:cNvSpPr txBox="1"/>
          <p:nvPr/>
        </p:nvSpPr>
        <p:spPr>
          <a:xfrm>
            <a:off x="602429" y="596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F289470-B025-8E34-43E2-46AFA71DF7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364782" y="4602029"/>
            <a:ext cx="1157818" cy="13759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B035C6-98E3-C25E-A7BC-AD8DCA1C9D76}"/>
              </a:ext>
            </a:extLst>
          </p:cNvPr>
          <p:cNvSpPr txBox="1"/>
          <p:nvPr/>
        </p:nvSpPr>
        <p:spPr>
          <a:xfrm>
            <a:off x="2363221" y="5977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0E8A8B4-B93E-46D1-5399-0A73862C5E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2528818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1C0BDF-A898-89E5-5898-58A8BB963FA2}"/>
              </a:ext>
            </a:extLst>
          </p:cNvPr>
          <p:cNvSpPr txBox="1"/>
          <p:nvPr/>
        </p:nvSpPr>
        <p:spPr>
          <a:xfrm>
            <a:off x="2381644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6AF307A-B1AC-F674-97B8-1C45F2A5E2EB}"/>
              </a:ext>
            </a:extLst>
          </p:cNvPr>
          <p:cNvCxnSpPr>
            <a:cxnSpLocks/>
          </p:cNvCxnSpPr>
          <p:nvPr/>
        </p:nvCxnSpPr>
        <p:spPr>
          <a:xfrm>
            <a:off x="1629678" y="4905470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FAF1029-BABB-8D9D-2344-F570F2F81307}"/>
              </a:ext>
            </a:extLst>
          </p:cNvPr>
          <p:cNvCxnSpPr>
            <a:cxnSpLocks/>
          </p:cNvCxnSpPr>
          <p:nvPr/>
        </p:nvCxnSpPr>
        <p:spPr>
          <a:xfrm>
            <a:off x="1586307" y="5753072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870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3C85A-9D3F-D985-E3A8-A389D14C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3F71E-F364-2D3E-B1B8-5EB359EA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 </a:t>
            </a:r>
            <a:r>
              <a:rPr lang="zh-TW" altLang="en-US" dirty="0">
                <a:latin typeface="微軟正黑體" panose="020B0604030504040204" pitchFamily="34" charset="-120"/>
              </a:rPr>
              <a:t>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0CF88E-263D-4690-0201-A45DA2B0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D48A1D-91F6-E694-9F8C-104150B3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5" t="12233" r="9501" b="15375"/>
          <a:stretch/>
        </p:blipFill>
        <p:spPr>
          <a:xfrm>
            <a:off x="910025" y="5527640"/>
            <a:ext cx="506517" cy="475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6FBAF2-79E0-0E7D-349E-CCA46F85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29" t="11434" r="12630" b="11434"/>
          <a:stretch/>
        </p:blipFill>
        <p:spPr>
          <a:xfrm>
            <a:off x="869371" y="4500043"/>
            <a:ext cx="506517" cy="5554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1360FCA-705C-9B59-ED0F-4B34B66B7FA1}"/>
              </a:ext>
            </a:extLst>
          </p:cNvPr>
          <p:cNvSpPr txBox="1"/>
          <p:nvPr/>
        </p:nvSpPr>
        <p:spPr>
          <a:xfrm>
            <a:off x="552607" y="4977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380A3B-4536-F538-76AD-52A0A050F52D}"/>
              </a:ext>
            </a:extLst>
          </p:cNvPr>
          <p:cNvSpPr txBox="1"/>
          <p:nvPr/>
        </p:nvSpPr>
        <p:spPr>
          <a:xfrm>
            <a:off x="602429" y="596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06E1A9-8F68-4A42-AE23-024065982D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364782" y="4602029"/>
            <a:ext cx="1157818" cy="13759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EF2B8F-4832-EDC5-1E64-78CD0C580306}"/>
              </a:ext>
            </a:extLst>
          </p:cNvPr>
          <p:cNvSpPr txBox="1"/>
          <p:nvPr/>
        </p:nvSpPr>
        <p:spPr>
          <a:xfrm>
            <a:off x="2363221" y="5977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5C31312-C806-298C-B65E-CBA2C914E2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2528818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909BEBD-6D6D-3712-346C-BC3236F0A18D}"/>
              </a:ext>
            </a:extLst>
          </p:cNvPr>
          <p:cNvSpPr txBox="1"/>
          <p:nvPr/>
        </p:nvSpPr>
        <p:spPr>
          <a:xfrm>
            <a:off x="2381644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1898782-E3AF-F8BB-445E-257AC652A6B1}"/>
              </a:ext>
            </a:extLst>
          </p:cNvPr>
          <p:cNvSpPr/>
          <p:nvPr/>
        </p:nvSpPr>
        <p:spPr>
          <a:xfrm>
            <a:off x="4082825" y="5120683"/>
            <a:ext cx="1403287" cy="55592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86F0430-EC47-CA85-80B7-6879891F68EB}"/>
              </a:ext>
            </a:extLst>
          </p:cNvPr>
          <p:cNvSpPr/>
          <p:nvPr/>
        </p:nvSpPr>
        <p:spPr>
          <a:xfrm>
            <a:off x="5875923" y="1652143"/>
            <a:ext cx="1263982" cy="4448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Retrieval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0CE6A25-64EB-C515-D68D-24A50A03BD7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642393" y="2510284"/>
            <a:ext cx="2233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8D81A09-6ADC-99BB-E93A-3F0631311288}"/>
              </a:ext>
            </a:extLst>
          </p:cNvPr>
          <p:cNvCxnSpPr>
            <a:cxnSpLocks/>
          </p:cNvCxnSpPr>
          <p:nvPr/>
        </p:nvCxnSpPr>
        <p:spPr>
          <a:xfrm>
            <a:off x="1629678" y="4905470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184028A-3E5B-0BC3-BCEC-EBA42E4D3245}"/>
              </a:ext>
            </a:extLst>
          </p:cNvPr>
          <p:cNvCxnSpPr>
            <a:cxnSpLocks/>
          </p:cNvCxnSpPr>
          <p:nvPr/>
        </p:nvCxnSpPr>
        <p:spPr>
          <a:xfrm>
            <a:off x="1586307" y="5753072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E3251D-3129-62FC-BD61-1525B0835C8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90403" y="5398646"/>
            <a:ext cx="492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577E25D-A962-70D2-8B38-A74E98E1FEC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486112" y="5398647"/>
            <a:ext cx="39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267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3C85A-9D3F-D985-E3A8-A389D14C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3F71E-F364-2D3E-B1B8-5EB359EA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 </a:t>
            </a:r>
            <a:r>
              <a:rPr lang="zh-TW" altLang="en-US" dirty="0">
                <a:latin typeface="微軟正黑體" panose="020B0604030504040204" pitchFamily="34" charset="-120"/>
              </a:rPr>
              <a:t>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0CF88E-263D-4690-0201-A45DA2B0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D48A1D-91F6-E694-9F8C-104150B3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5" t="12233" r="9501" b="15375"/>
          <a:stretch/>
        </p:blipFill>
        <p:spPr>
          <a:xfrm>
            <a:off x="910025" y="5527640"/>
            <a:ext cx="506517" cy="475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6FBAF2-79E0-0E7D-349E-CCA46F85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29" t="11434" r="12630" b="11434"/>
          <a:stretch/>
        </p:blipFill>
        <p:spPr>
          <a:xfrm>
            <a:off x="869371" y="4500043"/>
            <a:ext cx="506517" cy="5554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1360FCA-705C-9B59-ED0F-4B34B66B7FA1}"/>
              </a:ext>
            </a:extLst>
          </p:cNvPr>
          <p:cNvSpPr txBox="1"/>
          <p:nvPr/>
        </p:nvSpPr>
        <p:spPr>
          <a:xfrm>
            <a:off x="552607" y="4977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380A3B-4536-F538-76AD-52A0A050F52D}"/>
              </a:ext>
            </a:extLst>
          </p:cNvPr>
          <p:cNvSpPr txBox="1"/>
          <p:nvPr/>
        </p:nvSpPr>
        <p:spPr>
          <a:xfrm>
            <a:off x="602429" y="596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06E1A9-8F68-4A42-AE23-024065982D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364782" y="4602029"/>
            <a:ext cx="1157818" cy="13759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EF2B8F-4832-EDC5-1E64-78CD0C580306}"/>
              </a:ext>
            </a:extLst>
          </p:cNvPr>
          <p:cNvSpPr txBox="1"/>
          <p:nvPr/>
        </p:nvSpPr>
        <p:spPr>
          <a:xfrm>
            <a:off x="2363221" y="5977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5C31312-C806-298C-B65E-CBA2C914E2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2528818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909BEBD-6D6D-3712-346C-BC3236F0A18D}"/>
              </a:ext>
            </a:extLst>
          </p:cNvPr>
          <p:cNvSpPr txBox="1"/>
          <p:nvPr/>
        </p:nvSpPr>
        <p:spPr>
          <a:xfrm>
            <a:off x="2381644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1898782-E3AF-F8BB-445E-257AC652A6B1}"/>
              </a:ext>
            </a:extLst>
          </p:cNvPr>
          <p:cNvSpPr/>
          <p:nvPr/>
        </p:nvSpPr>
        <p:spPr>
          <a:xfrm>
            <a:off x="4082825" y="5120683"/>
            <a:ext cx="1403287" cy="55592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86F0430-EC47-CA85-80B7-6879891F68EB}"/>
              </a:ext>
            </a:extLst>
          </p:cNvPr>
          <p:cNvSpPr/>
          <p:nvPr/>
        </p:nvSpPr>
        <p:spPr>
          <a:xfrm>
            <a:off x="5875923" y="1652143"/>
            <a:ext cx="1263982" cy="4448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Retrieval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797905C-F43E-3604-43BF-A52863ADEF72}"/>
              </a:ext>
            </a:extLst>
          </p:cNvPr>
          <p:cNvSpPr/>
          <p:nvPr/>
        </p:nvSpPr>
        <p:spPr>
          <a:xfrm>
            <a:off x="7655854" y="3607913"/>
            <a:ext cx="1100520" cy="5565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F94E9C9-68B7-2444-822D-DDFDC4A09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950" y="3429000"/>
            <a:ext cx="973147" cy="914401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9508140-C850-3AA9-CB4F-D43DC908BCB8}"/>
              </a:ext>
            </a:extLst>
          </p:cNvPr>
          <p:cNvSpPr/>
          <p:nvPr/>
        </p:nvSpPr>
        <p:spPr>
          <a:xfrm>
            <a:off x="10731214" y="3607911"/>
            <a:ext cx="1106290" cy="5565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0CE6A25-64EB-C515-D68D-24A50A03BD7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642393" y="2510284"/>
            <a:ext cx="2233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8D81A09-6ADC-99BB-E93A-3F0631311288}"/>
              </a:ext>
            </a:extLst>
          </p:cNvPr>
          <p:cNvCxnSpPr>
            <a:cxnSpLocks/>
          </p:cNvCxnSpPr>
          <p:nvPr/>
        </p:nvCxnSpPr>
        <p:spPr>
          <a:xfrm>
            <a:off x="1629678" y="4905470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184028A-3E5B-0BC3-BCEC-EBA42E4D3245}"/>
              </a:ext>
            </a:extLst>
          </p:cNvPr>
          <p:cNvCxnSpPr>
            <a:cxnSpLocks/>
          </p:cNvCxnSpPr>
          <p:nvPr/>
        </p:nvCxnSpPr>
        <p:spPr>
          <a:xfrm>
            <a:off x="1586307" y="5753072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E3251D-3129-62FC-BD61-1525B0835C8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90403" y="5398646"/>
            <a:ext cx="492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577E25D-A962-70D2-8B38-A74E98E1FEC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486112" y="5398647"/>
            <a:ext cx="39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18DAA25-2573-534F-8BE8-D9BB4BFCE67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139905" y="3876519"/>
            <a:ext cx="515949" cy="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C60E54A-070D-E9A9-27EA-D287C5BC383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8756374" y="3886201"/>
            <a:ext cx="3885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4B06DB4-FB75-9F13-1BB3-1A7834BC06D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10118097" y="3886200"/>
            <a:ext cx="6131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CD92A8A-E338-A79F-8C62-A67367433FD4}"/>
              </a:ext>
            </a:extLst>
          </p:cNvPr>
          <p:cNvSpPr txBox="1"/>
          <p:nvPr/>
        </p:nvSpPr>
        <p:spPr>
          <a:xfrm>
            <a:off x="9344831" y="434340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31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2B19A2-26CB-45DE-8C5D-F49CCFF0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3E489C-35CF-4E47-B2A8-8E87C1F9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51E81E-3CBB-48F0-AD79-B484DF7C44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70566C-CD61-484C-B13A-CD6B02C5738B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F816F35-7646-4D43-8BF1-CE0D080014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0D4558F-1C0A-4096-92C1-43F54BFAD213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</p:spTree>
    <p:extLst>
      <p:ext uri="{BB962C8B-B14F-4D97-AF65-F5344CB8AC3E}">
        <p14:creationId xmlns:p14="http://schemas.microsoft.com/office/powerpoint/2010/main" val="337269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C0A9-03F0-6951-11F8-A220C44C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C7E74-A9C6-4C94-554B-F02075B3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E793B9-EC28-1FAD-6BB0-80016CFC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8B98EA-8039-43EE-7C45-9B7C33CB6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C231DB-E407-32A3-E067-D30187E6C942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FB4DCF-DE63-1276-34B7-9CC90887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0FF389-4F17-3D72-3A22-D3B5C9D758ED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D658016-D0BE-B99B-F762-BF3618FEFBD3}"/>
              </a:ext>
            </a:extLst>
          </p:cNvPr>
          <p:cNvSpPr/>
          <p:nvPr/>
        </p:nvSpPr>
        <p:spPr>
          <a:xfrm>
            <a:off x="2472686" y="4854938"/>
            <a:ext cx="1315435" cy="548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335D024-E8FB-66A2-835A-E81CEB2F750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2102249" y="5129350"/>
            <a:ext cx="3704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909DFC7D-2A4E-A798-0C1B-ECC88EEA5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4117639" y="4347716"/>
            <a:ext cx="1315435" cy="1563270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37FE579-DC83-FEBF-A4A8-84BB175745CC}"/>
              </a:ext>
            </a:extLst>
          </p:cNvPr>
          <p:cNvSpPr/>
          <p:nvPr/>
        </p:nvSpPr>
        <p:spPr>
          <a:xfrm>
            <a:off x="4411859" y="4770127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8C7F961-8DC4-A173-D731-E6ABE310E29D}"/>
              </a:ext>
            </a:extLst>
          </p:cNvPr>
          <p:cNvSpPr/>
          <p:nvPr/>
        </p:nvSpPr>
        <p:spPr>
          <a:xfrm>
            <a:off x="4411859" y="5129351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BE60F16-2C8C-F916-524B-1C0022589905}"/>
              </a:ext>
            </a:extLst>
          </p:cNvPr>
          <p:cNvSpPr txBox="1"/>
          <p:nvPr/>
        </p:nvSpPr>
        <p:spPr>
          <a:xfrm>
            <a:off x="4336774" y="59345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知識塊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422FA60-24F5-B52E-AD7E-33ABDDFD9382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3788121" y="5129350"/>
            <a:ext cx="3295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9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C0A9-03F0-6951-11F8-A220C44C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C7E74-A9C6-4C94-554B-F02075B3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E793B9-EC28-1FAD-6BB0-80016CFC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8B98EA-8039-43EE-7C45-9B7C33CB6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C231DB-E407-32A3-E067-D30187E6C942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FB4DCF-DE63-1276-34B7-9CC90887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0FF389-4F17-3D72-3A22-D3B5C9D758ED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140DA89-E9AE-332E-A9D9-2EB39406F505}"/>
              </a:ext>
            </a:extLst>
          </p:cNvPr>
          <p:cNvSpPr/>
          <p:nvPr/>
        </p:nvSpPr>
        <p:spPr>
          <a:xfrm>
            <a:off x="6030429" y="1929973"/>
            <a:ext cx="1588708" cy="37919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177D097-9532-916C-B1C4-FC41C28ABBC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052396" y="2510282"/>
            <a:ext cx="397803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58051D4-EC78-E502-FA32-B3068FAE2E6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433074" y="5129350"/>
            <a:ext cx="5973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D658016-D0BE-B99B-F762-BF3618FEFBD3}"/>
              </a:ext>
            </a:extLst>
          </p:cNvPr>
          <p:cNvSpPr/>
          <p:nvPr/>
        </p:nvSpPr>
        <p:spPr>
          <a:xfrm>
            <a:off x="2472686" y="4854938"/>
            <a:ext cx="1315435" cy="548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335D024-E8FB-66A2-835A-E81CEB2F750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2102249" y="5129350"/>
            <a:ext cx="3704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909DFC7D-2A4E-A798-0C1B-ECC88EEA5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4117639" y="4347716"/>
            <a:ext cx="1315435" cy="1563270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37FE579-DC83-FEBF-A4A8-84BB175745CC}"/>
              </a:ext>
            </a:extLst>
          </p:cNvPr>
          <p:cNvSpPr/>
          <p:nvPr/>
        </p:nvSpPr>
        <p:spPr>
          <a:xfrm>
            <a:off x="4411859" y="4770127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8C7F961-8DC4-A173-D731-E6ABE310E29D}"/>
              </a:ext>
            </a:extLst>
          </p:cNvPr>
          <p:cNvSpPr/>
          <p:nvPr/>
        </p:nvSpPr>
        <p:spPr>
          <a:xfrm>
            <a:off x="4411859" y="5129351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BE60F16-2C8C-F916-524B-1C0022589905}"/>
              </a:ext>
            </a:extLst>
          </p:cNvPr>
          <p:cNvSpPr txBox="1"/>
          <p:nvPr/>
        </p:nvSpPr>
        <p:spPr>
          <a:xfrm>
            <a:off x="4336774" y="59345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知識塊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422FA60-24F5-B52E-AD7E-33ABDDFD9382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3788121" y="5129350"/>
            <a:ext cx="3295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44A641EA-E065-1A43-1F21-E6F536B39F1F}"/>
              </a:ext>
            </a:extLst>
          </p:cNvPr>
          <p:cNvSpPr/>
          <p:nvPr/>
        </p:nvSpPr>
        <p:spPr>
          <a:xfrm>
            <a:off x="8103706" y="2327720"/>
            <a:ext cx="2382077" cy="3651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Query vector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BCDCD2DD-61D8-752E-8841-8FFBD803FB71}"/>
              </a:ext>
            </a:extLst>
          </p:cNvPr>
          <p:cNvSpPr/>
          <p:nvPr/>
        </p:nvSpPr>
        <p:spPr>
          <a:xfrm>
            <a:off x="8103706" y="4464636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33C8902-F6EC-2014-1564-D0BAC2986D60}"/>
              </a:ext>
            </a:extLst>
          </p:cNvPr>
          <p:cNvSpPr/>
          <p:nvPr/>
        </p:nvSpPr>
        <p:spPr>
          <a:xfrm>
            <a:off x="8097081" y="4935091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E6363A23-9353-EC73-6720-20CE077BD7B3}"/>
              </a:ext>
            </a:extLst>
          </p:cNvPr>
          <p:cNvSpPr/>
          <p:nvPr/>
        </p:nvSpPr>
        <p:spPr>
          <a:xfrm>
            <a:off x="8090455" y="5733534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C9CAF63-B544-30AA-2291-1C99C52D4C54}"/>
              </a:ext>
            </a:extLst>
          </p:cNvPr>
          <p:cNvSpPr txBox="1"/>
          <p:nvPr/>
        </p:nvSpPr>
        <p:spPr>
          <a:xfrm>
            <a:off x="9130421" y="5405546"/>
            <a:ext cx="461665" cy="271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B4FC0DD-BB9B-79F1-B76A-EB90562AADE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619137" y="2510282"/>
            <a:ext cx="4845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38E0B103-C445-2496-2728-E2E388491E66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619137" y="5117654"/>
            <a:ext cx="47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9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C0A9-03F0-6951-11F8-A220C44C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C7E74-A9C6-4C94-554B-F02075B3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E793B9-EC28-1FAD-6BB0-80016CFC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8B98EA-8039-43EE-7C45-9B7C33CB6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C231DB-E407-32A3-E067-D30187E6C942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FB4DCF-DE63-1276-34B7-9CC90887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0FF389-4F17-3D72-3A22-D3B5C9D758ED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140DA89-E9AE-332E-A9D9-2EB39406F505}"/>
              </a:ext>
            </a:extLst>
          </p:cNvPr>
          <p:cNvSpPr/>
          <p:nvPr/>
        </p:nvSpPr>
        <p:spPr>
          <a:xfrm>
            <a:off x="6030429" y="1929973"/>
            <a:ext cx="1588708" cy="37919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177D097-9532-916C-B1C4-FC41C28ABBC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052396" y="2510282"/>
            <a:ext cx="397803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58051D4-EC78-E502-FA32-B3068FAE2E6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433074" y="5129350"/>
            <a:ext cx="5973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D658016-D0BE-B99B-F762-BF3618FEFBD3}"/>
              </a:ext>
            </a:extLst>
          </p:cNvPr>
          <p:cNvSpPr/>
          <p:nvPr/>
        </p:nvSpPr>
        <p:spPr>
          <a:xfrm>
            <a:off x="2472686" y="4854938"/>
            <a:ext cx="1315435" cy="548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335D024-E8FB-66A2-835A-E81CEB2F750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2102249" y="5129350"/>
            <a:ext cx="3704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909DFC7D-2A4E-A798-0C1B-ECC88EEA5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4117639" y="4347716"/>
            <a:ext cx="1315435" cy="1563270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37FE579-DC83-FEBF-A4A8-84BB175745CC}"/>
              </a:ext>
            </a:extLst>
          </p:cNvPr>
          <p:cNvSpPr/>
          <p:nvPr/>
        </p:nvSpPr>
        <p:spPr>
          <a:xfrm>
            <a:off x="4411859" y="4770127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8C7F961-8DC4-A173-D731-E6ABE310E29D}"/>
              </a:ext>
            </a:extLst>
          </p:cNvPr>
          <p:cNvSpPr/>
          <p:nvPr/>
        </p:nvSpPr>
        <p:spPr>
          <a:xfrm>
            <a:off x="4411859" y="5129351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BE60F16-2C8C-F916-524B-1C0022589905}"/>
              </a:ext>
            </a:extLst>
          </p:cNvPr>
          <p:cNvSpPr txBox="1"/>
          <p:nvPr/>
        </p:nvSpPr>
        <p:spPr>
          <a:xfrm>
            <a:off x="4336774" y="59345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知識塊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422FA60-24F5-B52E-AD7E-33ABDDFD9382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3788121" y="5129350"/>
            <a:ext cx="3295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44A641EA-E065-1A43-1F21-E6F536B39F1F}"/>
              </a:ext>
            </a:extLst>
          </p:cNvPr>
          <p:cNvSpPr/>
          <p:nvPr/>
        </p:nvSpPr>
        <p:spPr>
          <a:xfrm>
            <a:off x="8103706" y="2327720"/>
            <a:ext cx="2382077" cy="3651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Query vector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BCDCD2DD-61D8-752E-8841-8FFBD803FB71}"/>
              </a:ext>
            </a:extLst>
          </p:cNvPr>
          <p:cNvSpPr/>
          <p:nvPr/>
        </p:nvSpPr>
        <p:spPr>
          <a:xfrm>
            <a:off x="8103706" y="4464636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33C8902-F6EC-2014-1564-D0BAC2986D60}"/>
              </a:ext>
            </a:extLst>
          </p:cNvPr>
          <p:cNvSpPr/>
          <p:nvPr/>
        </p:nvSpPr>
        <p:spPr>
          <a:xfrm>
            <a:off x="8097081" y="4935091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E6363A23-9353-EC73-6720-20CE077BD7B3}"/>
              </a:ext>
            </a:extLst>
          </p:cNvPr>
          <p:cNvSpPr/>
          <p:nvPr/>
        </p:nvSpPr>
        <p:spPr>
          <a:xfrm>
            <a:off x="8090455" y="5733534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C9CAF63-B544-30AA-2291-1C99C52D4C54}"/>
              </a:ext>
            </a:extLst>
          </p:cNvPr>
          <p:cNvSpPr txBox="1"/>
          <p:nvPr/>
        </p:nvSpPr>
        <p:spPr>
          <a:xfrm>
            <a:off x="9130421" y="5405546"/>
            <a:ext cx="461665" cy="271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箭號: 弧形左彎 71">
            <a:extLst>
              <a:ext uri="{FF2B5EF4-FFF2-40B4-BE49-F238E27FC236}">
                <a16:creationId xmlns:a16="http://schemas.microsoft.com/office/drawing/2014/main" id="{68823589-E70D-EA43-0CE4-F8C707CCC446}"/>
              </a:ext>
            </a:extLst>
          </p:cNvPr>
          <p:cNvSpPr/>
          <p:nvPr/>
        </p:nvSpPr>
        <p:spPr>
          <a:xfrm>
            <a:off x="10579525" y="2395130"/>
            <a:ext cx="731520" cy="309344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8A0B68-4199-3977-D172-D0EAE3E31811}"/>
              </a:ext>
            </a:extLst>
          </p:cNvPr>
          <p:cNvSpPr txBox="1"/>
          <p:nvPr/>
        </p:nvSpPr>
        <p:spPr>
          <a:xfrm>
            <a:off x="9636663" y="3490803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關聯性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計算歐式距離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B4FC0DD-BB9B-79F1-B76A-EB90562AADE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619137" y="2510282"/>
            <a:ext cx="4845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38E0B103-C445-2496-2728-E2E388491E66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619137" y="5117654"/>
            <a:ext cx="47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37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5F72B-9F05-A685-9382-7790040A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有哪些分塊方法</a:t>
            </a:r>
            <a:r>
              <a:rPr lang="en-US" altLang="zh-TW" dirty="0">
                <a:latin typeface="微軟正黑體" panose="020B0604030504040204" pitchFamily="34" charset="-120"/>
              </a:rPr>
              <a:t>(Chunking Methods)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8BBCE0-24E5-01A9-01C1-B761B0288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4310270" cy="4351338"/>
          </a:xfrm>
        </p:spPr>
        <p:txBody>
          <a:bodyPr vert="horz">
            <a:normAutofit lnSpcReduction="10000"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字數分塊法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段落分塊法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語意分塊法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</a:rPr>
              <a:t>還有許多不同策略</a:t>
            </a:r>
            <a:r>
              <a:rPr lang="en-US" altLang="zh-TW" dirty="0">
                <a:latin typeface="微軟正黑體" panose="020B0604030504040204" pitchFamily="34" charset="-120"/>
              </a:rPr>
              <a:t>(case-by-case)</a:t>
            </a: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EB1F25-F308-8BA3-F2C5-5642328D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300EE07-00D1-234F-C0D5-9F9C32D2C34C}"/>
              </a:ext>
            </a:extLst>
          </p:cNvPr>
          <p:cNvSpPr/>
          <p:nvPr/>
        </p:nvSpPr>
        <p:spPr>
          <a:xfrm>
            <a:off x="5822972" y="1859385"/>
            <a:ext cx="4790661" cy="21419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9485D54-9C4B-98C4-C30F-6D23C141208A}"/>
              </a:ext>
            </a:extLst>
          </p:cNvPr>
          <p:cNvSpPr/>
          <p:nvPr/>
        </p:nvSpPr>
        <p:spPr>
          <a:xfrm>
            <a:off x="5822971" y="3294581"/>
            <a:ext cx="4790661" cy="214190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401145-7F81-46F8-0AEF-D8F2C3CBDB69}"/>
              </a:ext>
            </a:extLst>
          </p:cNvPr>
          <p:cNvSpPr txBox="1"/>
          <p:nvPr/>
        </p:nvSpPr>
        <p:spPr>
          <a:xfrm>
            <a:off x="7271565" y="252686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 1 (1000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384569-ECB1-0284-E8C7-E492181C7D33}"/>
              </a:ext>
            </a:extLst>
          </p:cNvPr>
          <p:cNvSpPr txBox="1"/>
          <p:nvPr/>
        </p:nvSpPr>
        <p:spPr>
          <a:xfrm>
            <a:off x="7271566" y="454511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 2 (1000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E7ADF7-ED85-EA8A-0D76-7BCA89D0A6CF}"/>
              </a:ext>
            </a:extLst>
          </p:cNvPr>
          <p:cNvSpPr txBox="1"/>
          <p:nvPr/>
        </p:nvSpPr>
        <p:spPr>
          <a:xfrm>
            <a:off x="7361016" y="3440013"/>
            <a:ext cx="19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Overlap (200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ED11F2-6692-068E-9032-6EC872CA3371}"/>
              </a:ext>
            </a:extLst>
          </p:cNvPr>
          <p:cNvSpPr txBox="1"/>
          <p:nvPr/>
        </p:nvSpPr>
        <p:spPr>
          <a:xfrm>
            <a:off x="7152942" y="557265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字數分塊示意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F7FE23F-1F7E-35F6-E924-10DA4ECE7142}"/>
              </a:ext>
            </a:extLst>
          </p:cNvPr>
          <p:cNvSpPr txBox="1"/>
          <p:nvPr/>
        </p:nvSpPr>
        <p:spPr>
          <a:xfrm>
            <a:off x="430696" y="6367446"/>
            <a:ext cx="517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https://research.trychroma.com/evaluating-chunking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7718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4F1E7-EE14-CE75-DF64-7D7598F7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85BC1-71BF-D075-4F04-A5027B72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有哪些嵌入方法</a:t>
            </a:r>
            <a:r>
              <a:rPr lang="en-US" altLang="zh-TW" dirty="0">
                <a:latin typeface="微軟正黑體" panose="020B0604030504040204" pitchFamily="34" charset="-120"/>
              </a:rPr>
              <a:t>(Embedding Methods)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6884BE-68E4-A094-8293-93217FFAF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1825625"/>
            <a:ext cx="4273963" cy="4351338"/>
          </a:xfrm>
        </p:spPr>
        <p:txBody>
          <a:bodyPr vert="horz"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文字轉向量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Word2Vec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(https://arxiv.org/pdf/1301.3781)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BERT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(https://arxiv.org/abs/1810.04805)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 err="1">
                <a:latin typeface="微軟正黑體" panose="020B0604030504040204" pitchFamily="34" charset="-120"/>
              </a:rPr>
              <a:t>MiniLM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(https://arxiv.org/pdf/2002.10957)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E5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(https://arxiv.org/pdf/2212.03533)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Nomic Embed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(https://arxiv.org/pdf/2402.01613)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圖文轉向量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</a:p>
          <a:p>
            <a:pPr lvl="1"/>
            <a:r>
              <a:rPr lang="en-US" altLang="zh-TW" sz="2700" dirty="0">
                <a:latin typeface="微軟正黑體" panose="020B0604030504040204" pitchFamily="34" charset="-120"/>
              </a:rPr>
              <a:t>CLIP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(https://arxiv.org/pdf/2103.00020)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1F85D0-7880-A3BF-58EF-2AECA0A0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836CBE8-839C-1853-36EF-8D1C92DB3A74}"/>
              </a:ext>
            </a:extLst>
          </p:cNvPr>
          <p:cNvSpPr/>
          <p:nvPr/>
        </p:nvSpPr>
        <p:spPr>
          <a:xfrm>
            <a:off x="7630640" y="3221639"/>
            <a:ext cx="1559615" cy="8123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6AE2A72-1774-D5F7-6816-548F0D83D2F8}"/>
              </a:ext>
            </a:extLst>
          </p:cNvPr>
          <p:cNvSpPr txBox="1"/>
          <p:nvPr/>
        </p:nvSpPr>
        <p:spPr>
          <a:xfrm>
            <a:off x="5510780" y="3436098"/>
            <a:ext cx="154766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Hello World!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767E693-6140-8745-EBB4-44007BA3BA7A}"/>
              </a:ext>
            </a:extLst>
          </p:cNvPr>
          <p:cNvSpPr/>
          <p:nvPr/>
        </p:nvSpPr>
        <p:spPr>
          <a:xfrm>
            <a:off x="7058448" y="3546079"/>
            <a:ext cx="466313" cy="1493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FD80E597-B856-634C-FEEA-04C04337EBC7}"/>
              </a:ext>
            </a:extLst>
          </p:cNvPr>
          <p:cNvSpPr/>
          <p:nvPr/>
        </p:nvSpPr>
        <p:spPr>
          <a:xfrm>
            <a:off x="9313804" y="3570385"/>
            <a:ext cx="466313" cy="1493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F283CB-0914-45C1-818E-CF42236E7095}"/>
              </a:ext>
            </a:extLst>
          </p:cNvPr>
          <p:cNvSpPr txBox="1"/>
          <p:nvPr/>
        </p:nvSpPr>
        <p:spPr>
          <a:xfrm>
            <a:off x="5396964" y="432788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只要能提取特徵向量，都可以視為一種嵌入方法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34FCF1-E461-B37E-407B-004DEEC99316}"/>
              </a:ext>
            </a:extLst>
          </p:cNvPr>
          <p:cNvSpPr/>
          <p:nvPr/>
        </p:nvSpPr>
        <p:spPr>
          <a:xfrm>
            <a:off x="9885996" y="3443143"/>
            <a:ext cx="1835996" cy="3693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[0.2 , 0.1,  … 0.4]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7481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83FFF-3904-462C-A4CF-89E95397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如何存儲知識文件</a:t>
            </a:r>
            <a:r>
              <a:rPr lang="en-US" altLang="zh-TW" dirty="0">
                <a:latin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00E328-8362-4EB1-9222-913C2CA27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999056"/>
          </a:xfrm>
        </p:spPr>
        <p:txBody>
          <a:bodyPr vert="horz"/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使用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</a:rPr>
              <a:t>向量資料庫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</a:rPr>
              <a:t>(Vector Database)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如 </a:t>
            </a:r>
            <a:r>
              <a:rPr lang="en-US" altLang="zh-TW" b="1" dirty="0" err="1">
                <a:latin typeface="微軟正黑體" panose="020B0604030504040204" pitchFamily="34" charset="-120"/>
              </a:rPr>
              <a:t>ChromaDB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或 </a:t>
            </a:r>
            <a:r>
              <a:rPr lang="en-US" altLang="zh-TW" b="1" dirty="0">
                <a:latin typeface="微軟正黑體" panose="020B0604030504040204" pitchFamily="34" charset="-120"/>
              </a:rPr>
              <a:t>FAISS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來</a:t>
            </a:r>
            <a:r>
              <a:rPr lang="zh-TW" altLang="en-US" dirty="0">
                <a:latin typeface="微軟正黑體" panose="020B0604030504040204" pitchFamily="34" charset="-120"/>
              </a:rPr>
              <a:t>儲存知識文件與對應向量</a:t>
            </a:r>
            <a:endParaRPr lang="zh-TW" altLang="en-US" dirty="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2267BA-6B62-48B6-892B-681CAAB2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CDAEE9-2A93-4CF2-BFCB-0FAF9D1ABB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" t="42904" r="67338" b="28977"/>
          <a:stretch/>
        </p:blipFill>
        <p:spPr>
          <a:xfrm>
            <a:off x="7069279" y="3961466"/>
            <a:ext cx="1261646" cy="11386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336B0B-FA7A-4C73-9093-56056FAE3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46267" r="31750" b="22243"/>
          <a:stretch/>
        </p:blipFill>
        <p:spPr>
          <a:xfrm>
            <a:off x="9329735" y="3598223"/>
            <a:ext cx="1883576" cy="176082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57E8C49-65DD-432D-85FB-B9BFD6D706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05" t="12233" r="9501" b="15375"/>
          <a:stretch/>
        </p:blipFill>
        <p:spPr>
          <a:xfrm>
            <a:off x="1195618" y="4659805"/>
            <a:ext cx="506517" cy="47500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F52F1D3-B791-4225-BB15-D7A8ACBDE7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029" t="11434" r="12630" b="11434"/>
          <a:stretch/>
        </p:blipFill>
        <p:spPr>
          <a:xfrm>
            <a:off x="1154964" y="3632208"/>
            <a:ext cx="506517" cy="55542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38A621B6-87E0-428C-94C2-4681D0494121}"/>
              </a:ext>
            </a:extLst>
          </p:cNvPr>
          <p:cNvSpPr txBox="1"/>
          <p:nvPr/>
        </p:nvSpPr>
        <p:spPr>
          <a:xfrm>
            <a:off x="838200" y="4109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764FB2-6C21-4437-8DCB-72C0C317EEB2}"/>
              </a:ext>
            </a:extLst>
          </p:cNvPr>
          <p:cNvSpPr txBox="1"/>
          <p:nvPr/>
        </p:nvSpPr>
        <p:spPr>
          <a:xfrm>
            <a:off x="888022" y="5100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6782C893-6C65-4238-BAB0-150FF3F462F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650375" y="3734194"/>
            <a:ext cx="1157818" cy="1375957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89BC153-C85C-45B2-A9B3-865A0C3DD96B}"/>
              </a:ext>
            </a:extLst>
          </p:cNvPr>
          <p:cNvSpPr txBox="1"/>
          <p:nvPr/>
        </p:nvSpPr>
        <p:spPr>
          <a:xfrm>
            <a:off x="2648814" y="51101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821382B-97C2-4943-A88C-8A6377D84A21}"/>
              </a:ext>
            </a:extLst>
          </p:cNvPr>
          <p:cNvSpPr/>
          <p:nvPr/>
        </p:nvSpPr>
        <p:spPr>
          <a:xfrm>
            <a:off x="4667182" y="4252846"/>
            <a:ext cx="1403287" cy="55592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8E28482-223B-4E2D-8706-D6CC132F9026}"/>
              </a:ext>
            </a:extLst>
          </p:cNvPr>
          <p:cNvCxnSpPr>
            <a:cxnSpLocks/>
          </p:cNvCxnSpPr>
          <p:nvPr/>
        </p:nvCxnSpPr>
        <p:spPr>
          <a:xfrm>
            <a:off x="1915271" y="4037635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4EB741D-0847-4B50-995E-52E21B5E050C}"/>
              </a:ext>
            </a:extLst>
          </p:cNvPr>
          <p:cNvCxnSpPr>
            <a:cxnSpLocks/>
          </p:cNvCxnSpPr>
          <p:nvPr/>
        </p:nvCxnSpPr>
        <p:spPr>
          <a:xfrm>
            <a:off x="1871900" y="4885237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8649FE5D-BA8E-4CC6-8AFB-747B152D6465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808193" y="4530810"/>
            <a:ext cx="85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8C04765-B76D-4719-AE52-6B379A10BB9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070469" y="4530811"/>
            <a:ext cx="998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2528F05-5445-4F3E-8C1E-E32863160C5B}"/>
              </a:ext>
            </a:extLst>
          </p:cNvPr>
          <p:cNvCxnSpPr>
            <a:cxnSpLocks/>
          </p:cNvCxnSpPr>
          <p:nvPr/>
        </p:nvCxnSpPr>
        <p:spPr>
          <a:xfrm>
            <a:off x="8330925" y="4530809"/>
            <a:ext cx="998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9A6D97A-1BBD-4FB3-A66A-29E9F95D0A46}"/>
              </a:ext>
            </a:extLst>
          </p:cNvPr>
          <p:cNvSpPr txBox="1"/>
          <p:nvPr/>
        </p:nvSpPr>
        <p:spPr>
          <a:xfrm>
            <a:off x="9602109" y="53590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向量資料庫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195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05E51-7E84-3586-5E04-CF859DBD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一般使用 </a:t>
            </a:r>
            <a:r>
              <a:rPr lang="en-US" altLang="zh-TW" dirty="0">
                <a:latin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</a:rPr>
              <a:t> 的方式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F5DFC9-0E5D-755F-131A-C5193E799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1195453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人類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 給定一個明確指令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</a:rPr>
              <a:t>AI:</a:t>
            </a:r>
            <a:r>
              <a:rPr lang="zh-TW" altLang="en-US" dirty="0">
                <a:latin typeface="微軟正黑體" panose="020B0604030504040204" pitchFamily="34" charset="-120"/>
              </a:rPr>
              <a:t> 根據指令進行一個行動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665FCF-0F9A-3030-081E-0194BC2B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9CF2D6-4A61-4D49-4D84-F5FB5468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28" y="3892979"/>
            <a:ext cx="1425063" cy="18518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07B4EA-01D5-620B-CC7A-F257E328D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365" y="4308331"/>
            <a:ext cx="1528755" cy="1436468"/>
          </a:xfrm>
          <a:prstGeom prst="rect">
            <a:avLst/>
          </a:prstGeom>
        </p:spPr>
      </p:pic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E134EEBE-11BF-119A-FB2B-EFCB1DC29A36}"/>
              </a:ext>
            </a:extLst>
          </p:cNvPr>
          <p:cNvSpPr/>
          <p:nvPr/>
        </p:nvSpPr>
        <p:spPr>
          <a:xfrm>
            <a:off x="4802655" y="3876043"/>
            <a:ext cx="2220687" cy="864575"/>
          </a:xfrm>
          <a:prstGeom prst="wedgeRoundRectCallout">
            <a:avLst>
              <a:gd name="adj1" fmla="val -93642"/>
              <a:gd name="adj2" fmla="val 5938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6723DB44-EA20-6252-D7A0-9F4F339FD28E}"/>
              </a:ext>
            </a:extLst>
          </p:cNvPr>
          <p:cNvSpPr/>
          <p:nvPr/>
        </p:nvSpPr>
        <p:spPr>
          <a:xfrm>
            <a:off x="4802655" y="5026565"/>
            <a:ext cx="2220687" cy="864575"/>
          </a:xfrm>
          <a:prstGeom prst="wedgeRoundRectCallout">
            <a:avLst>
              <a:gd name="adj1" fmla="val 79047"/>
              <a:gd name="adj2" fmla="val -517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智慧代理人</a:t>
            </a:r>
          </a:p>
        </p:txBody>
      </p:sp>
    </p:spTree>
    <p:extLst>
      <p:ext uri="{BB962C8B-B14F-4D97-AF65-F5344CB8AC3E}">
        <p14:creationId xmlns:p14="http://schemas.microsoft.com/office/powerpoint/2010/main" val="24872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DCABD-47A6-8786-481E-E59DC56A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提示詞建構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CF879F-E5D4-7A6C-4A99-604EFD0F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1D4169D-DD5F-A023-F2F2-E9B727E7CA3C}"/>
              </a:ext>
            </a:extLst>
          </p:cNvPr>
          <p:cNvSpPr/>
          <p:nvPr/>
        </p:nvSpPr>
        <p:spPr>
          <a:xfrm>
            <a:off x="1023731" y="2001208"/>
            <a:ext cx="9953688" cy="4045226"/>
          </a:xfrm>
          <a:prstGeom prst="roundRect">
            <a:avLst>
              <a:gd name="adj" fmla="val 7682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2A15F0-BC8B-1068-B282-F84240269A7D}"/>
              </a:ext>
            </a:extLst>
          </p:cNvPr>
          <p:cNvSpPr txBox="1"/>
          <p:nvPr/>
        </p:nvSpPr>
        <p:spPr>
          <a:xfrm>
            <a:off x="1333851" y="2805761"/>
            <a:ext cx="9529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請參考下方所提供資料集來回答使用者問題，如提供資料集不足以回答問題則直接回答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沒有查閱到相關資料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 Query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28C0F40-E63A-A4E1-A0FF-B37A31F66287}"/>
              </a:ext>
            </a:extLst>
          </p:cNvPr>
          <p:cNvSpPr/>
          <p:nvPr/>
        </p:nvSpPr>
        <p:spPr>
          <a:xfrm>
            <a:off x="1333850" y="2178527"/>
            <a:ext cx="1568376" cy="6073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任務指引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64EA2F5-680E-5CAF-66C5-CDDA3F0B24F5}"/>
              </a:ext>
            </a:extLst>
          </p:cNvPr>
          <p:cNvSpPr/>
          <p:nvPr/>
        </p:nvSpPr>
        <p:spPr>
          <a:xfrm>
            <a:off x="1333849" y="4662303"/>
            <a:ext cx="1876489" cy="6073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55BC75-A55C-EDF1-837F-F67FECCB93D3}"/>
              </a:ext>
            </a:extLst>
          </p:cNvPr>
          <p:cNvSpPr txBox="1"/>
          <p:nvPr/>
        </p:nvSpPr>
        <p:spPr>
          <a:xfrm>
            <a:off x="1333850" y="5309875"/>
            <a:ext cx="352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Retrieval Documents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1368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5AFFC3-AAC1-430D-B062-BD61D4C7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</a:rPr>
              <a:t> 打造自己的 </a:t>
            </a:r>
            <a:r>
              <a:rPr lang="en-US" altLang="zh-TW" dirty="0">
                <a:latin typeface="微軟正黑體" panose="020B0604030504040204" pitchFamily="34" charset="-120"/>
              </a:rPr>
              <a:t>RAG Agent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5D0F6B-CCDC-40B0-B26A-EF3CFCA0D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36843C-A68B-4BF5-B251-B63772E1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252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04F2B-6F44-F6DE-441A-186AB0F5F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3-1. </a:t>
            </a:r>
            <a:r>
              <a:rPr lang="zh-TW" altLang="en-US" dirty="0">
                <a:latin typeface="微軟正黑體" panose="020B0604030504040204" pitchFamily="34" charset="-120"/>
              </a:rPr>
              <a:t>開發工具介紹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2931D6-4628-A53E-CD25-B7953B697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r>
              <a:rPr lang="en-US" altLang="zh-TW" dirty="0">
                <a:latin typeface="微軟正黑體" panose="020B0604030504040204" pitchFamily="34" charset="-120"/>
              </a:rPr>
              <a:t>, </a:t>
            </a:r>
            <a:r>
              <a:rPr lang="en-US" altLang="zh-TW" dirty="0" err="1">
                <a:latin typeface="微軟正黑體" panose="020B0604030504040204" pitchFamily="34" charset="-120"/>
              </a:rPr>
              <a:t>Ollama</a:t>
            </a:r>
            <a:r>
              <a:rPr lang="en-US" altLang="zh-TW" dirty="0">
                <a:latin typeface="微軟正黑體" panose="020B0604030504040204" pitchFamily="34" charset="-120"/>
              </a:rPr>
              <a:t>, </a:t>
            </a:r>
            <a:r>
              <a:rPr lang="en-US" altLang="zh-TW" dirty="0" err="1">
                <a:latin typeface="微軟正黑體" panose="020B0604030504040204" pitchFamily="34" charset="-120"/>
              </a:rPr>
              <a:t>LangChain</a:t>
            </a:r>
            <a:r>
              <a:rPr lang="en-US" altLang="zh-TW" dirty="0">
                <a:latin typeface="微軟正黑體" panose="020B0604030504040204" pitchFamily="34" charset="-120"/>
              </a:rPr>
              <a:t>, </a:t>
            </a:r>
            <a:r>
              <a:rPr lang="en-US" altLang="zh-TW" dirty="0" err="1">
                <a:latin typeface="微軟正黑體" panose="020B0604030504040204" pitchFamily="34" charset="-120"/>
              </a:rPr>
              <a:t>SearXNG</a:t>
            </a:r>
            <a:r>
              <a:rPr lang="en-US" altLang="zh-TW" dirty="0">
                <a:latin typeface="微軟正黑體" panose="020B0604030504040204" pitchFamily="34" charset="-120"/>
              </a:rPr>
              <a:t>, FAISS </a:t>
            </a:r>
            <a:r>
              <a:rPr lang="zh-TW" altLang="en-US" dirty="0">
                <a:latin typeface="微軟正黑體" panose="020B0604030504040204" pitchFamily="34" charset="-120"/>
              </a:rPr>
              <a:t>與 </a:t>
            </a:r>
            <a:r>
              <a:rPr lang="en-US" altLang="zh-TW" dirty="0" err="1">
                <a:latin typeface="微軟正黑體" panose="020B0604030504040204" pitchFamily="34" charset="-120"/>
              </a:rPr>
              <a:t>Gradio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F133EB-6193-9BBA-A502-88DB14E7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20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07AE8-1F76-E3DF-48F3-46C12DC1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49C3B9-3BFB-8067-860F-FF38238F4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是 </a:t>
            </a:r>
            <a:r>
              <a:rPr lang="en-US" altLang="zh-TW" dirty="0">
                <a:latin typeface="微軟正黑體" panose="020B0604030504040204" pitchFamily="34" charset="-120"/>
              </a:rPr>
              <a:t>Google </a:t>
            </a:r>
            <a:r>
              <a:rPr lang="zh-TW" altLang="en-US" dirty="0">
                <a:latin typeface="微軟正黑體" panose="020B0604030504040204" pitchFamily="34" charset="-120"/>
              </a:rPr>
              <a:t>推出的免費雲端 </a:t>
            </a:r>
            <a:r>
              <a:rPr lang="en-US" altLang="zh-TW" dirty="0">
                <a:latin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</a:rPr>
              <a:t>開發環境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完全基於瀏覽器，無需安裝本地環境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編輯方法類似 </a:t>
            </a:r>
            <a:r>
              <a:rPr lang="en-US" altLang="zh-TW" dirty="0" err="1">
                <a:latin typeface="微軟正黑體" panose="020B0604030504040204" pitchFamily="34" charset="-120"/>
              </a:rPr>
              <a:t>Jupyter</a:t>
            </a:r>
            <a:r>
              <a:rPr lang="en-US" altLang="zh-TW" dirty="0">
                <a:latin typeface="微軟正黑體" panose="020B0604030504040204" pitchFamily="34" charset="-120"/>
              </a:rPr>
              <a:t> Notebook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支援</a:t>
            </a:r>
            <a:r>
              <a:rPr lang="zh-TW" altLang="en-US" dirty="0">
                <a:solidFill>
                  <a:srgbClr val="FF0000"/>
                </a:solidFill>
              </a:rPr>
              <a:t>雲端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GPU / TPU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運算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適合機器學習與深度學習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2DD2C9-2336-42C9-0E13-83C688DA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907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70A0-207A-9665-3A80-43140AE42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ADE3C-E828-8E38-1409-01CE55FB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Ollama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FEF791-0EE5-2A86-8569-F0F4CB0B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Ollama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是一個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本地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運行平台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支援在個人電腦上快速運行各種開源大型語言模型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提供簡潔的 </a:t>
            </a:r>
            <a:r>
              <a:rPr lang="en-US" altLang="zh-TW" dirty="0">
                <a:latin typeface="微軟正黑體" panose="020B0604030504040204" pitchFamily="34" charset="-120"/>
              </a:rPr>
              <a:t>CLI(</a:t>
            </a:r>
            <a:r>
              <a:rPr lang="zh-TW" altLang="en-US" dirty="0">
                <a:latin typeface="微軟正黑體" panose="020B0604030504040204" pitchFamily="34" charset="-120"/>
              </a:rPr>
              <a:t>命令列介面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</a:rPr>
              <a:t>API</a:t>
            </a:r>
            <a:r>
              <a:rPr lang="zh-TW" altLang="en-US" dirty="0">
                <a:latin typeface="微軟正黑體" panose="020B0604030504040204" pitchFamily="34" charset="-120"/>
              </a:rPr>
              <a:t>，方便開發者使用</a:t>
            </a:r>
            <a:endParaRPr lang="en-US" altLang="zh-TW" b="1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D1B6CC-0C74-769A-3FF5-EE3E24F3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495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70A0-207A-9665-3A80-43140AE42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ADE3C-E828-8E38-1409-01CE55FB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LangChain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FEF791-0EE5-2A86-8569-F0F4CB0B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LangChain</a:t>
            </a:r>
            <a:r>
              <a:rPr lang="zh-TW" altLang="en-US" dirty="0">
                <a:latin typeface="微軟正黑體" panose="020B0604030504040204" pitchFamily="34" charset="-120"/>
              </a:rPr>
              <a:t> 是一個用於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構建基於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應用的框架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讓開發者能輕鬆組合 </a:t>
            </a:r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、工具、記憶、資料庫等元件，打造智慧型應用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 </a:t>
            </a:r>
            <a:r>
              <a:rPr lang="en-US" altLang="zh-TW" dirty="0">
                <a:latin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</a:rPr>
              <a:t>JavaScript</a:t>
            </a:r>
            <a:endParaRPr lang="en-US" altLang="zh-TW" b="1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D1B6CC-0C74-769A-3FF5-EE3E24F3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5362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16FD-D695-427F-8F3F-A76F7F5D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SearXNG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585C48-2827-4149-8362-31FEAEF3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SearXNG</a:t>
            </a:r>
            <a:r>
              <a:rPr lang="zh-TW" altLang="en-US" dirty="0">
                <a:latin typeface="微軟正黑體" panose="020B0604030504040204" pitchFamily="34" charset="-120"/>
              </a:rPr>
              <a:t> 是一款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開源的搜尋引擎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可部署在私有個人電腦上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可以同時從多個搜尋來源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</a:rPr>
              <a:t>Google</a:t>
            </a:r>
            <a:r>
              <a:rPr lang="zh-TW" altLang="en-US" dirty="0">
                <a:latin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</a:rPr>
              <a:t>DuckDuckGo</a:t>
            </a:r>
            <a:r>
              <a:rPr lang="zh-TW" altLang="en-US" dirty="0">
                <a:latin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</a:rPr>
              <a:t>Wikipedia)</a:t>
            </a:r>
            <a:r>
              <a:rPr lang="zh-TW" altLang="en-US" dirty="0">
                <a:latin typeface="微軟正黑體" panose="020B0604030504040204" pitchFamily="34" charset="-120"/>
              </a:rPr>
              <a:t>獲取資料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 </a:t>
            </a:r>
            <a:r>
              <a:rPr lang="en-US" altLang="zh-TW" dirty="0">
                <a:latin typeface="微軟正黑體" panose="020B0604030504040204" pitchFamily="34" charset="-120"/>
              </a:rPr>
              <a:t>JSON / HTML </a:t>
            </a:r>
            <a:r>
              <a:rPr lang="zh-TW" altLang="en-US" dirty="0">
                <a:latin typeface="微軟正黑體" panose="020B0604030504040204" pitchFamily="34" charset="-120"/>
              </a:rPr>
              <a:t>輸出，可整合進應用或自製介面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5DA32-17EB-4CBC-B9F8-156D7573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822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16FD-D695-427F-8F3F-A76F7F5D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FAISS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585C48-2827-4149-8362-31FEAEF3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FAISS </a:t>
            </a:r>
            <a:r>
              <a:rPr lang="zh-TW" altLang="en-US" dirty="0">
                <a:latin typeface="微軟正黑體" panose="020B0604030504040204" pitchFamily="34" charset="-120"/>
              </a:rPr>
              <a:t>是由 </a:t>
            </a:r>
            <a:r>
              <a:rPr lang="en-US" altLang="zh-TW" b="1" dirty="0">
                <a:latin typeface="微軟正黑體" panose="020B0604030504040204" pitchFamily="34" charset="-120"/>
              </a:rPr>
              <a:t>Facebook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所開發的一款</a:t>
            </a:r>
            <a:r>
              <a:rPr lang="zh-TW" altLang="en-US" b="1" dirty="0">
                <a:latin typeface="微軟正黑體" panose="020B0604030504040204" pitchFamily="34" charset="-120"/>
              </a:rPr>
              <a:t>向量資料庫</a:t>
            </a:r>
            <a:b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</a:rPr>
            </a:b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支援持久化知識文件儲存</a:t>
            </a:r>
            <a:b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</a:rPr>
            </a:b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 </a:t>
            </a:r>
            <a:r>
              <a:rPr lang="en-US" altLang="zh-TW" dirty="0">
                <a:latin typeface="微軟正黑體" panose="020B0604030504040204" pitchFamily="34" charset="-120"/>
              </a:rPr>
              <a:t>CPU/GPU </a:t>
            </a:r>
            <a:r>
              <a:rPr lang="zh-TW" altLang="en-US" dirty="0">
                <a:latin typeface="微軟正黑體" panose="020B0604030504040204" pitchFamily="34" charset="-120"/>
              </a:rPr>
              <a:t>運算</a:t>
            </a: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5DA32-17EB-4CBC-B9F8-156D7573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857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70A0-207A-9665-3A80-43140AE42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ADE3C-E828-8E38-1409-01CE55FB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Gradio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FEF791-0EE5-2A86-8569-F0F4CB0B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Gradio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是一個開源套件，用於快速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建立互動式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Web UI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無需前端知識，幾行程式碼即可生成介面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支援多種輸入</a:t>
            </a:r>
            <a:r>
              <a:rPr lang="en-US" altLang="zh-TW" dirty="0">
                <a:latin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</a:rPr>
              <a:t>輸出格式，如文字、圖片、音訊、影片、檔案上傳等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D1B6CC-0C74-769A-3FF5-EE3E24F3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609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FAB8-66D4-F618-E342-7CB29F63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2C2DC0-B93A-7D1F-74EF-742B9DF0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3-2. Lab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A7146B-3B9A-3C2C-16E5-954471CAE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打造一個知識問答 </a:t>
            </a:r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24614E-D1F8-8796-514C-2F2BE092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73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C6DDC-06B4-A9DC-91C5-045F8BA3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4973B-50DA-AF20-C606-83A4C62D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Agent </a:t>
            </a:r>
            <a:r>
              <a:rPr lang="zh-TW" altLang="en-US" dirty="0">
                <a:latin typeface="微軟正黑體" panose="020B0604030504040204" pitchFamily="34" charset="-120"/>
              </a:rPr>
              <a:t>的方式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3A1F0D-287E-B63B-51E6-F3FBDC23C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1046237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人類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 給定一個任務目標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</a:rPr>
              <a:t>AI:</a:t>
            </a:r>
            <a:r>
              <a:rPr lang="zh-TW" altLang="en-US" dirty="0">
                <a:latin typeface="微軟正黑體" panose="020B0604030504040204" pitchFamily="34" charset="-120"/>
              </a:rPr>
              <a:t> 想辦法達成目標，背地裡自動進行了一輪或多輪行動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F0FF61-5EC8-C458-FF04-3B9BDA42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2B7B5F-9C5B-6B62-5227-9B234696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45" y="4020680"/>
            <a:ext cx="1425063" cy="18518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E4349-DC30-3B9D-0BE8-B6ED9532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82" y="4436032"/>
            <a:ext cx="1528755" cy="1436468"/>
          </a:xfrm>
          <a:prstGeom prst="rect">
            <a:avLst/>
          </a:prstGeom>
        </p:spPr>
      </p:pic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BD238099-C25D-321A-9F45-0199D15E659E}"/>
              </a:ext>
            </a:extLst>
          </p:cNvPr>
          <p:cNvSpPr/>
          <p:nvPr/>
        </p:nvSpPr>
        <p:spPr>
          <a:xfrm>
            <a:off x="3054873" y="3857358"/>
            <a:ext cx="3017944" cy="914155"/>
          </a:xfrm>
          <a:prstGeom prst="wedgeRoundRectCallout">
            <a:avLst>
              <a:gd name="adj1" fmla="val -71096"/>
              <a:gd name="adj2" fmla="val 541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幫我訂購一台文書用途的筆記型電腦，預算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34B7AC8F-D909-DC2C-6112-292F60242D14}"/>
              </a:ext>
            </a:extLst>
          </p:cNvPr>
          <p:cNvSpPr/>
          <p:nvPr/>
        </p:nvSpPr>
        <p:spPr>
          <a:xfrm>
            <a:off x="3004458" y="5038532"/>
            <a:ext cx="2790502" cy="980310"/>
          </a:xfrm>
          <a:prstGeom prst="wedgeRoundRectCallout">
            <a:avLst>
              <a:gd name="adj1" fmla="val 76707"/>
              <a:gd name="adj2" fmla="val -365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已為您訂購了一台型號為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的平板電腦，預計將在明日下午送達</a:t>
            </a:r>
          </a:p>
        </p:txBody>
      </p:sp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6BA138AD-43ED-716B-75B6-901C8DE77CA8}"/>
              </a:ext>
            </a:extLst>
          </p:cNvPr>
          <p:cNvSpPr/>
          <p:nvPr/>
        </p:nvSpPr>
        <p:spPr>
          <a:xfrm>
            <a:off x="8505316" y="3283146"/>
            <a:ext cx="3268362" cy="2156601"/>
          </a:xfrm>
          <a:prstGeom prst="cloudCallout">
            <a:avLst>
              <a:gd name="adj1" fmla="val -61461"/>
              <a:gd name="adj2" fmla="val 299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搜尋電腦價格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搜尋各電腦評價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值比較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前往販售網站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電腦下訂</a:t>
            </a:r>
          </a:p>
        </p:txBody>
      </p:sp>
    </p:spTree>
    <p:extLst>
      <p:ext uri="{BB962C8B-B14F-4D97-AF65-F5344CB8AC3E}">
        <p14:creationId xmlns:p14="http://schemas.microsoft.com/office/powerpoint/2010/main" val="251517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9F1E2-8B1C-5CBE-1A2C-DFD59E895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3E034B-9661-3C30-27E9-F0D30460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20" y="2065312"/>
            <a:ext cx="8984759" cy="39170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DBB0D8-8BC4-98CA-7847-C631B7B3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設定 </a:t>
            </a:r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</a:rPr>
              <a:t>GPU</a:t>
            </a:r>
            <a:r>
              <a:rPr lang="zh-TW" altLang="en-US" dirty="0">
                <a:latin typeface="微軟正黑體" panose="020B0604030504040204" pitchFamily="34" charset="-120"/>
              </a:rPr>
              <a:t> 執行階段</a:t>
            </a:r>
            <a:r>
              <a:rPr lang="en-US" altLang="zh-TW" dirty="0">
                <a:latin typeface="微軟正黑體" panose="020B0604030504040204" pitchFamily="34" charset="-120"/>
              </a:rPr>
              <a:t>(1/2)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877898-D7F7-B1D7-2CBA-440D516A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40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6F715FE-7A2E-AE96-E01A-7475486D1F4B}"/>
              </a:ext>
            </a:extLst>
          </p:cNvPr>
          <p:cNvSpPr/>
          <p:nvPr/>
        </p:nvSpPr>
        <p:spPr>
          <a:xfrm>
            <a:off x="9799983" y="2685077"/>
            <a:ext cx="367748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E4CFA3-4862-C427-BD30-B1991F47E923}"/>
              </a:ext>
            </a:extLst>
          </p:cNvPr>
          <p:cNvSpPr txBox="1"/>
          <p:nvPr/>
        </p:nvSpPr>
        <p:spPr>
          <a:xfrm>
            <a:off x="9799983" y="231045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9A68468-9247-C455-EB54-9A3132C1BAE5}"/>
              </a:ext>
            </a:extLst>
          </p:cNvPr>
          <p:cNvSpPr/>
          <p:nvPr/>
        </p:nvSpPr>
        <p:spPr>
          <a:xfrm>
            <a:off x="7129669" y="3354103"/>
            <a:ext cx="1288773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EBBFA7-099C-13FE-FE7F-CF441D2D5F9A}"/>
              </a:ext>
            </a:extLst>
          </p:cNvPr>
          <p:cNvSpPr txBox="1"/>
          <p:nvPr/>
        </p:nvSpPr>
        <p:spPr>
          <a:xfrm>
            <a:off x="6709021" y="33686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6D9F5BC-9C28-9513-70A8-625C08A1D455}"/>
              </a:ext>
            </a:extLst>
          </p:cNvPr>
          <p:cNvCxnSpPr>
            <a:cxnSpLocks/>
          </p:cNvCxnSpPr>
          <p:nvPr/>
        </p:nvCxnSpPr>
        <p:spPr>
          <a:xfrm flipH="1">
            <a:off x="8527774" y="3051832"/>
            <a:ext cx="1182756" cy="3771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051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DB0B5-B15E-7C88-EA44-2A8C3594D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70BAEB60-CB1B-E695-6471-E351FA992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22" y="1690688"/>
            <a:ext cx="8116956" cy="48989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EDD762-E750-5D94-86AE-DA7CF0B9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設定 </a:t>
            </a:r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</a:rPr>
              <a:t>GPU</a:t>
            </a:r>
            <a:r>
              <a:rPr lang="zh-TW" altLang="en-US" dirty="0">
                <a:latin typeface="微軟正黑體" panose="020B0604030504040204" pitchFamily="34" charset="-120"/>
              </a:rPr>
              <a:t> 執行階段</a:t>
            </a:r>
            <a:r>
              <a:rPr lang="en-US" altLang="zh-TW" dirty="0">
                <a:latin typeface="微軟正黑體" panose="020B0604030504040204" pitchFamily="34" charset="-120"/>
              </a:rPr>
              <a:t>(2/2)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036196-11C2-8968-C235-EC38E84D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41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F997CD0-173C-1931-433C-479ED1E50F06}"/>
              </a:ext>
            </a:extLst>
          </p:cNvPr>
          <p:cNvSpPr/>
          <p:nvPr/>
        </p:nvSpPr>
        <p:spPr>
          <a:xfrm>
            <a:off x="4933609" y="4556061"/>
            <a:ext cx="897347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04AF1E-E6CD-ADBA-6EF1-01720B4FA3F4}"/>
              </a:ext>
            </a:extLst>
          </p:cNvPr>
          <p:cNvSpPr txBox="1"/>
          <p:nvPr/>
        </p:nvSpPr>
        <p:spPr>
          <a:xfrm>
            <a:off x="5223424" y="418672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6D47D8A-CC08-1498-696E-5EE09F09A4AC}"/>
              </a:ext>
            </a:extLst>
          </p:cNvPr>
          <p:cNvSpPr/>
          <p:nvPr/>
        </p:nvSpPr>
        <p:spPr>
          <a:xfrm>
            <a:off x="7868967" y="6172762"/>
            <a:ext cx="575982" cy="366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31A19FD-CEE1-8C92-CC2A-3CE4E6185C27}"/>
              </a:ext>
            </a:extLst>
          </p:cNvPr>
          <p:cNvSpPr txBox="1"/>
          <p:nvPr/>
        </p:nvSpPr>
        <p:spPr>
          <a:xfrm>
            <a:off x="7998100" y="57532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9B3A24F-A70C-4BC7-0F40-93A8AF1FC5DA}"/>
              </a:ext>
            </a:extLst>
          </p:cNvPr>
          <p:cNvCxnSpPr>
            <a:cxnSpLocks/>
          </p:cNvCxnSpPr>
          <p:nvPr/>
        </p:nvCxnSpPr>
        <p:spPr>
          <a:xfrm>
            <a:off x="5940287" y="4922816"/>
            <a:ext cx="1928680" cy="11997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712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1C804-4008-4E23-86DA-A3DF66575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打造一個知識問答 </a:t>
            </a:r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endParaRPr lang="zh-TW" altLang="en-US" dirty="0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18AE1-0611-4A12-963B-4D9EA225F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網路即時資訊檢索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私有知識文件檢索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自我優化生成結果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5AB847-0FE8-426F-9821-E2B0D0B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14ED5E-B4FC-6242-841B-12BD767DC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3910289"/>
            <a:ext cx="11710250" cy="24466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DC5C45E-732F-6A58-A29E-14C335D37660}"/>
              </a:ext>
            </a:extLst>
          </p:cNvPr>
          <p:cNvSpPr txBox="1"/>
          <p:nvPr/>
        </p:nvSpPr>
        <p:spPr>
          <a:xfrm>
            <a:off x="7525036" y="3268632"/>
            <a:ext cx="336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3"/>
              </a:rPr>
              <a:t>Example</a:t>
            </a:r>
            <a:r>
              <a:rPr lang="zh-TW" altLang="en-US" sz="2400" dirty="0">
                <a:hlinkClick r:id="rId3"/>
              </a:rPr>
              <a:t> </a:t>
            </a:r>
            <a:r>
              <a:rPr lang="en-US" altLang="zh-TW" sz="2400" dirty="0">
                <a:hlinkClick r:id="rId3"/>
              </a:rPr>
              <a:t>Code</a:t>
            </a:r>
            <a:r>
              <a:rPr lang="zh-TW" altLang="en-US" sz="2400" dirty="0">
                <a:hlinkClick r:id="rId3"/>
              </a:rPr>
              <a:t> 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E82852-E2D8-1209-CBFE-621CC159D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692" y="1344168"/>
            <a:ext cx="1924464" cy="19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11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C744E8-4FAA-15EE-AF9A-2C99CC13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課程資源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6809F5-BC0E-8AF1-2B25-3AB73DBF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43</a:t>
            </a:fld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9F5BB5-3F84-A1C9-DC38-D8798E1475E4}"/>
              </a:ext>
            </a:extLst>
          </p:cNvPr>
          <p:cNvSpPr txBox="1"/>
          <p:nvPr/>
        </p:nvSpPr>
        <p:spPr>
          <a:xfrm>
            <a:off x="3499469" y="4927502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hlinkClick r:id="rId2"/>
              </a:rPr>
              <a:t>PPT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EE77C6-4AFA-11F0-12EE-5DC994D0D5E2}"/>
              </a:ext>
            </a:extLst>
          </p:cNvPr>
          <p:cNvSpPr txBox="1"/>
          <p:nvPr/>
        </p:nvSpPr>
        <p:spPr>
          <a:xfrm>
            <a:off x="6701485" y="4927502"/>
            <a:ext cx="308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hlinkClick r:id="rId3"/>
              </a:rPr>
              <a:t>Github Source Code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60AE48-7528-B6CD-1F23-EA74DA38A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557" y="2025738"/>
            <a:ext cx="2812756" cy="28127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D885DDC-11CD-D19A-8153-C727B72B4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763" y="1918007"/>
            <a:ext cx="3009495" cy="30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44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j03012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4105275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743701" y="2492375"/>
            <a:ext cx="3687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altLang="zh-TW" sz="5400" b="1" i="1">
                <a:solidFill>
                  <a:srgbClr val="000099"/>
                </a:solidFill>
                <a:latin typeface="Trebuchet MS" pitchFamily="34" charset="0"/>
                <a:ea typeface="標楷體" pitchFamily="65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458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3F5B7-79CE-32E6-895E-5460F817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56B5FA9-F03E-3C70-5138-424B97AF0F1F}"/>
              </a:ext>
            </a:extLst>
          </p:cNvPr>
          <p:cNvSpPr/>
          <p:nvPr/>
        </p:nvSpPr>
        <p:spPr>
          <a:xfrm>
            <a:off x="3715881" y="2373022"/>
            <a:ext cx="4581332" cy="3225937"/>
          </a:xfrm>
          <a:prstGeom prst="roundRect">
            <a:avLst>
              <a:gd name="adj" fmla="val 755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96A285-62A7-B940-14AA-E3099488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驅動的 </a:t>
            </a:r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CB5EDB-0617-4CAD-FC7B-EF8D7E47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864E601-3C2B-9BB0-9A5A-6FF1783C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681" y="2993496"/>
            <a:ext cx="1157033" cy="1087186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B1D91CE-5667-475A-AC84-5310764EB536}"/>
              </a:ext>
            </a:extLst>
          </p:cNvPr>
          <p:cNvSpPr/>
          <p:nvPr/>
        </p:nvSpPr>
        <p:spPr>
          <a:xfrm>
            <a:off x="5551093" y="2490280"/>
            <a:ext cx="712044" cy="4405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LLMs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33C9BA8-8B34-1A2F-2BD9-ACA44F5A1E94}"/>
              </a:ext>
            </a:extLst>
          </p:cNvPr>
          <p:cNvSpPr/>
          <p:nvPr/>
        </p:nvSpPr>
        <p:spPr>
          <a:xfrm>
            <a:off x="3805688" y="4462314"/>
            <a:ext cx="2848299" cy="10221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3291AD7-F49F-2A6E-A655-04D805A409D0}"/>
              </a:ext>
            </a:extLst>
          </p:cNvPr>
          <p:cNvSpPr/>
          <p:nvPr/>
        </p:nvSpPr>
        <p:spPr>
          <a:xfrm>
            <a:off x="3933978" y="4248305"/>
            <a:ext cx="808416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Tools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3642869-36B6-DE95-C40E-4C13828674FA}"/>
              </a:ext>
            </a:extLst>
          </p:cNvPr>
          <p:cNvSpPr/>
          <p:nvPr/>
        </p:nvSpPr>
        <p:spPr>
          <a:xfrm>
            <a:off x="6807194" y="4458472"/>
            <a:ext cx="1336703" cy="9960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973A233-9B70-B4EF-EA6C-E7D309030AEC}"/>
              </a:ext>
            </a:extLst>
          </p:cNvPr>
          <p:cNvSpPr/>
          <p:nvPr/>
        </p:nvSpPr>
        <p:spPr>
          <a:xfrm>
            <a:off x="6908769" y="4220292"/>
            <a:ext cx="1038616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sp>
        <p:nvSpPr>
          <p:cNvPr id="27" name="箭號: 弧形右彎 26">
            <a:extLst>
              <a:ext uri="{FF2B5EF4-FFF2-40B4-BE49-F238E27FC236}">
                <a16:creationId xmlns:a16="http://schemas.microsoft.com/office/drawing/2014/main" id="{96E55C43-DA9E-4F5C-580E-B71F0F878672}"/>
              </a:ext>
            </a:extLst>
          </p:cNvPr>
          <p:cNvSpPr/>
          <p:nvPr/>
        </p:nvSpPr>
        <p:spPr>
          <a:xfrm rot="2693431">
            <a:off x="4391303" y="3180506"/>
            <a:ext cx="399285" cy="1137361"/>
          </a:xfrm>
          <a:prstGeom prst="curvedRightArrow">
            <a:avLst>
              <a:gd name="adj1" fmla="val 25000"/>
              <a:gd name="adj2" fmla="val 78466"/>
              <a:gd name="adj3" fmla="val 6672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箭號: 弧形右彎 27">
            <a:extLst>
              <a:ext uri="{FF2B5EF4-FFF2-40B4-BE49-F238E27FC236}">
                <a16:creationId xmlns:a16="http://schemas.microsoft.com/office/drawing/2014/main" id="{A898183A-2F2A-D8E8-1219-383454117E31}"/>
              </a:ext>
            </a:extLst>
          </p:cNvPr>
          <p:cNvSpPr/>
          <p:nvPr/>
        </p:nvSpPr>
        <p:spPr>
          <a:xfrm rot="18623529" flipH="1">
            <a:off x="7037328" y="3157293"/>
            <a:ext cx="385232" cy="1097568"/>
          </a:xfrm>
          <a:prstGeom prst="curvedRightArrow">
            <a:avLst>
              <a:gd name="adj1" fmla="val 25000"/>
              <a:gd name="adj2" fmla="val 78466"/>
              <a:gd name="adj3" fmla="val 6672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380181-9F40-F26B-7068-5770878FAD56}"/>
              </a:ext>
            </a:extLst>
          </p:cNvPr>
          <p:cNvSpPr txBox="1"/>
          <p:nvPr/>
        </p:nvSpPr>
        <p:spPr>
          <a:xfrm>
            <a:off x="6040126" y="4750608"/>
            <a:ext cx="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64A1C4-5CA6-FB2B-51A8-5CE1FCC1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78" t="15646" r="19297" b="32661"/>
          <a:stretch/>
        </p:blipFill>
        <p:spPr>
          <a:xfrm>
            <a:off x="7106415" y="4760358"/>
            <a:ext cx="704334" cy="5946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1149263-74AD-728E-1FD5-1E4A75D07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305" t="12233" r="9501" b="15375"/>
          <a:stretch/>
        </p:blipFill>
        <p:spPr>
          <a:xfrm>
            <a:off x="3985176" y="4856508"/>
            <a:ext cx="506517" cy="47500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8B49633-EAFF-16B1-48CD-4D67DAFA6C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029" t="11434" r="12630" b="11434"/>
          <a:stretch/>
        </p:blipFill>
        <p:spPr>
          <a:xfrm>
            <a:off x="4729014" y="4801000"/>
            <a:ext cx="506517" cy="55542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CA16E5E-188E-0FF1-F79B-A353121C6B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791" t="16190" r="21882" b="14149"/>
          <a:stretch/>
        </p:blipFill>
        <p:spPr>
          <a:xfrm>
            <a:off x="5498646" y="4847703"/>
            <a:ext cx="391208" cy="483812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0CBFAC1E-BA21-9724-EDE5-5E1EA7281346}"/>
              </a:ext>
            </a:extLst>
          </p:cNvPr>
          <p:cNvSpPr txBox="1"/>
          <p:nvPr/>
        </p:nvSpPr>
        <p:spPr>
          <a:xfrm>
            <a:off x="929555" y="3888103"/>
            <a:ext cx="172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3C55012-EF57-5FD7-35BB-D59333214FE0}"/>
              </a:ext>
            </a:extLst>
          </p:cNvPr>
          <p:cNvSpPr txBox="1"/>
          <p:nvPr/>
        </p:nvSpPr>
        <p:spPr>
          <a:xfrm>
            <a:off x="9326155" y="3819072"/>
            <a:ext cx="166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</a:t>
            </a:r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2A167B17-700B-55C9-E5AC-6D8A5189E9EB}"/>
              </a:ext>
            </a:extLst>
          </p:cNvPr>
          <p:cNvSpPr/>
          <p:nvPr/>
        </p:nvSpPr>
        <p:spPr>
          <a:xfrm>
            <a:off x="2749516" y="3984116"/>
            <a:ext cx="733312" cy="292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51A90F1C-972D-9939-4959-568D17FC84F3}"/>
              </a:ext>
            </a:extLst>
          </p:cNvPr>
          <p:cNvSpPr/>
          <p:nvPr/>
        </p:nvSpPr>
        <p:spPr>
          <a:xfrm>
            <a:off x="8551995" y="3950057"/>
            <a:ext cx="733312" cy="292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5ECD5DE-524F-33F4-85E8-E3FDE4940DAB}"/>
              </a:ext>
            </a:extLst>
          </p:cNvPr>
          <p:cNvSpPr/>
          <p:nvPr/>
        </p:nvSpPr>
        <p:spPr>
          <a:xfrm>
            <a:off x="3856212" y="2208552"/>
            <a:ext cx="1085575" cy="4405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AI Agent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23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1E43-3117-FF49-2EA3-107591AB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1E3AC-38D3-A494-DD1C-045EF392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F034A9-B42D-A366-3628-C229E49F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5FD02BD-3A67-156D-8B15-427686229180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B67F8F9-8975-8070-77FA-BA8A6D6E060E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0A7A1F4-E522-49BC-431D-2E053D53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9E7D7BE-E770-B40C-B9BD-3EFDDB5A17A8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FFC48973-BF84-1C12-6253-6D76A971A95D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EEBDF4D-A11A-B8C0-3C81-80CA01D642D3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829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C624D-3785-9DBA-7155-407AAD4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72C783-332A-4D37-E2BF-6E7BBA7C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686617-136E-FDBE-9FC3-4D3F8833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D56567A-3A52-B3FB-1585-EAF9166CB19B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5E9FB5A-24E9-9602-1F66-08ED83CE23EB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B536008-9535-C000-D5C9-14D85881D3E7}"/>
              </a:ext>
            </a:extLst>
          </p:cNvPr>
          <p:cNvSpPr/>
          <p:nvPr/>
        </p:nvSpPr>
        <p:spPr>
          <a:xfrm>
            <a:off x="3460913" y="3729047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0A3AB52F-6353-5448-FE49-0F870984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07" t="16735" r="13583" b="15782"/>
          <a:stretch/>
        </p:blipFill>
        <p:spPr>
          <a:xfrm>
            <a:off x="3067585" y="2502566"/>
            <a:ext cx="683016" cy="643653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2F002ADF-057D-3195-1741-E426CDB6C382}"/>
              </a:ext>
            </a:extLst>
          </p:cNvPr>
          <p:cNvSpPr/>
          <p:nvPr/>
        </p:nvSpPr>
        <p:spPr>
          <a:xfrm rot="18247486">
            <a:off x="2835790" y="332664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C9084EBA-255E-0D4D-F76D-05EB0B63D0D8}"/>
              </a:ext>
            </a:extLst>
          </p:cNvPr>
          <p:cNvSpPr/>
          <p:nvPr/>
        </p:nvSpPr>
        <p:spPr>
          <a:xfrm rot="3680554">
            <a:off x="3518806" y="3332657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28BC1163-C5D4-846C-3075-1214F840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8F84D186-AD68-6626-3534-3D22E2960AFF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7245FFF-3920-BE67-93F1-E1BDA1E1EB31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B71D6B1-50F9-95F9-68F9-D25DEBE8D225}"/>
              </a:ext>
            </a:extLst>
          </p:cNvPr>
          <p:cNvSpPr txBox="1"/>
          <p:nvPr/>
        </p:nvSpPr>
        <p:spPr>
          <a:xfrm>
            <a:off x="2865625" y="2152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B94C073-715C-45BE-59FF-E59C36F35EFF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091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F039-FB7E-6642-70C9-B238F68F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1F4ED-E9FE-7444-97AA-CBFBA395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5E4F69-8456-4A0A-6705-4B52ABE6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81CF4A-DDF1-891E-9CB7-E9E2EB4D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36" y="4815231"/>
            <a:ext cx="785151" cy="737754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B4D530B-6117-1341-48A7-11453C01031B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C4E1830-709D-2D53-8273-C6911D952B72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2B5FBEA-122D-CA8F-6B0C-A24C560845E0}"/>
              </a:ext>
            </a:extLst>
          </p:cNvPr>
          <p:cNvSpPr/>
          <p:nvPr/>
        </p:nvSpPr>
        <p:spPr>
          <a:xfrm>
            <a:off x="3460913" y="3729047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428FAC9-3505-2AF3-C4B7-357D1F4572F8}"/>
              </a:ext>
            </a:extLst>
          </p:cNvPr>
          <p:cNvSpPr/>
          <p:nvPr/>
        </p:nvSpPr>
        <p:spPr>
          <a:xfrm>
            <a:off x="4369093" y="3722341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8E9DAE9-7488-35C1-6E90-322C5EFE0DB1}"/>
              </a:ext>
            </a:extLst>
          </p:cNvPr>
          <p:cNvSpPr/>
          <p:nvPr/>
        </p:nvSpPr>
        <p:spPr>
          <a:xfrm>
            <a:off x="5277273" y="3722341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2991836-AC71-272F-11FA-DB1FCB4FEF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3067585" y="2502566"/>
            <a:ext cx="683016" cy="643653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A981C708-67ED-7D3C-A616-A549432D10AA}"/>
              </a:ext>
            </a:extLst>
          </p:cNvPr>
          <p:cNvSpPr/>
          <p:nvPr/>
        </p:nvSpPr>
        <p:spPr>
          <a:xfrm rot="18247486">
            <a:off x="2835790" y="332664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C9C5D410-DE48-E589-31A1-61BF9BAA13A1}"/>
              </a:ext>
            </a:extLst>
          </p:cNvPr>
          <p:cNvSpPr/>
          <p:nvPr/>
        </p:nvSpPr>
        <p:spPr>
          <a:xfrm rot="3680554">
            <a:off x="3518806" y="3332657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602FC421-2272-15DA-ADCD-446C703D5182}"/>
              </a:ext>
            </a:extLst>
          </p:cNvPr>
          <p:cNvSpPr/>
          <p:nvPr/>
        </p:nvSpPr>
        <p:spPr>
          <a:xfrm rot="3680554">
            <a:off x="3897983" y="437435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89CA9EAC-A35D-A166-3B27-EE29AF934254}"/>
              </a:ext>
            </a:extLst>
          </p:cNvPr>
          <p:cNvSpPr/>
          <p:nvPr/>
        </p:nvSpPr>
        <p:spPr>
          <a:xfrm rot="18247486">
            <a:off x="4476784" y="436574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772B19AD-74A3-B0FE-DFFB-A6E57B1D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4972219" y="2494657"/>
            <a:ext cx="683016" cy="643653"/>
          </a:xfrm>
          <a:prstGeom prst="rect">
            <a:avLst/>
          </a:prstGeom>
        </p:spPr>
      </p:pic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1EF333F0-7019-6C3A-9FF9-B77F708459D4}"/>
              </a:ext>
            </a:extLst>
          </p:cNvPr>
          <p:cNvSpPr/>
          <p:nvPr/>
        </p:nvSpPr>
        <p:spPr>
          <a:xfrm rot="18247486">
            <a:off x="4740424" y="331874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DDF2931E-3233-9E75-55E3-58389AC01E97}"/>
              </a:ext>
            </a:extLst>
          </p:cNvPr>
          <p:cNvSpPr/>
          <p:nvPr/>
        </p:nvSpPr>
        <p:spPr>
          <a:xfrm rot="3680554">
            <a:off x="5423440" y="332474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0513845D-7403-DFED-DDE1-4DF725F5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91EFB36-BF09-FB66-FDCD-1B418162729B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308F86E7-C7D3-683E-E11D-E47E73A8C722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3D412C7-76F6-46E3-8077-2C7CF3E40FE5}"/>
              </a:ext>
            </a:extLst>
          </p:cNvPr>
          <p:cNvSpPr txBox="1"/>
          <p:nvPr/>
        </p:nvSpPr>
        <p:spPr>
          <a:xfrm>
            <a:off x="2865625" y="2152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56B7C70-D295-440A-938E-53AC01110EE2}"/>
              </a:ext>
            </a:extLst>
          </p:cNvPr>
          <p:cNvSpPr txBox="1"/>
          <p:nvPr/>
        </p:nvSpPr>
        <p:spPr>
          <a:xfrm>
            <a:off x="4723275" y="21583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0261DF9-9F9A-F272-CF50-64A9303036E0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0C3D49E-BAE9-44F5-BE9E-86CA2F85A6C4}"/>
              </a:ext>
            </a:extLst>
          </p:cNvPr>
          <p:cNvSpPr txBox="1"/>
          <p:nvPr/>
        </p:nvSpPr>
        <p:spPr>
          <a:xfrm>
            <a:off x="4067056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835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9360-C606-F353-7555-ADC8B7EFE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8C722-75A9-D3C5-5248-0DED63F8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85884F-4B1F-52D1-B742-49C9BE25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3A0CA9-DA86-314F-475D-E63F46C2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36" y="4815231"/>
            <a:ext cx="785151" cy="737754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882C7A9-D3BB-4FEA-780C-61D5D38C957D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4C1ED90-0FFE-A08E-D555-70FA06C0221D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2A46740-6623-9E0B-8364-3B95F6094E4C}"/>
              </a:ext>
            </a:extLst>
          </p:cNvPr>
          <p:cNvSpPr/>
          <p:nvPr/>
        </p:nvSpPr>
        <p:spPr>
          <a:xfrm>
            <a:off x="3460913" y="3729047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B61DDD-C17D-EA90-5888-616B87A08A37}"/>
              </a:ext>
            </a:extLst>
          </p:cNvPr>
          <p:cNvSpPr txBox="1"/>
          <p:nvPr/>
        </p:nvSpPr>
        <p:spPr>
          <a:xfrm>
            <a:off x="6325244" y="3565870"/>
            <a:ext cx="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792441B-59C1-E8E3-84F9-23E2F51BC436}"/>
              </a:ext>
            </a:extLst>
          </p:cNvPr>
          <p:cNvSpPr/>
          <p:nvPr/>
        </p:nvSpPr>
        <p:spPr>
          <a:xfrm>
            <a:off x="4369093" y="3722341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12F99A0-2AEC-4926-CA9A-47B487349FAA}"/>
              </a:ext>
            </a:extLst>
          </p:cNvPr>
          <p:cNvSpPr/>
          <p:nvPr/>
        </p:nvSpPr>
        <p:spPr>
          <a:xfrm>
            <a:off x="5277273" y="3722341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6F22D34-6A32-483E-4BE5-7A1E2B5FFE7D}"/>
              </a:ext>
            </a:extLst>
          </p:cNvPr>
          <p:cNvSpPr/>
          <p:nvPr/>
        </p:nvSpPr>
        <p:spPr>
          <a:xfrm>
            <a:off x="6928623" y="3722341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27939D3-DEAC-867B-E006-70651C462B05}"/>
              </a:ext>
            </a:extLst>
          </p:cNvPr>
          <p:cNvSpPr/>
          <p:nvPr/>
        </p:nvSpPr>
        <p:spPr>
          <a:xfrm>
            <a:off x="7836803" y="3722341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D15815B-1FCE-7798-1394-25B543A6148D}"/>
              </a:ext>
            </a:extLst>
          </p:cNvPr>
          <p:cNvSpPr/>
          <p:nvPr/>
        </p:nvSpPr>
        <p:spPr>
          <a:xfrm>
            <a:off x="8744983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45BF254-ECCF-456B-97F5-EAA71A1F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3067585" y="2502566"/>
            <a:ext cx="683016" cy="643653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360B90C1-E5D5-3E3E-069F-1849D1BAB2A9}"/>
              </a:ext>
            </a:extLst>
          </p:cNvPr>
          <p:cNvSpPr/>
          <p:nvPr/>
        </p:nvSpPr>
        <p:spPr>
          <a:xfrm rot="18247486">
            <a:off x="2835790" y="332664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DBB12D1F-231F-00BA-BC59-441C5A878FA6}"/>
              </a:ext>
            </a:extLst>
          </p:cNvPr>
          <p:cNvSpPr/>
          <p:nvPr/>
        </p:nvSpPr>
        <p:spPr>
          <a:xfrm rot="3680554">
            <a:off x="3518806" y="3332657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B846EB46-FABB-2F72-2FC0-337956F5C4B1}"/>
              </a:ext>
            </a:extLst>
          </p:cNvPr>
          <p:cNvSpPr/>
          <p:nvPr/>
        </p:nvSpPr>
        <p:spPr>
          <a:xfrm rot="3680554">
            <a:off x="3897983" y="437435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2516F92C-8539-6F96-2BC4-0A294EE1BBD7}"/>
              </a:ext>
            </a:extLst>
          </p:cNvPr>
          <p:cNvSpPr/>
          <p:nvPr/>
        </p:nvSpPr>
        <p:spPr>
          <a:xfrm rot="18247486">
            <a:off x="4476784" y="436574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1919992-4F4D-B0CF-B967-1953CE2C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4972219" y="2494657"/>
            <a:ext cx="683016" cy="643653"/>
          </a:xfrm>
          <a:prstGeom prst="rect">
            <a:avLst/>
          </a:prstGeom>
        </p:spPr>
      </p:pic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D7A381A-96A5-AC8C-59BF-E9DBBBCAEBAA}"/>
              </a:ext>
            </a:extLst>
          </p:cNvPr>
          <p:cNvSpPr/>
          <p:nvPr/>
        </p:nvSpPr>
        <p:spPr>
          <a:xfrm rot="18247486">
            <a:off x="4740424" y="331874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680A0478-30B2-BBC1-3875-16E8C4798148}"/>
              </a:ext>
            </a:extLst>
          </p:cNvPr>
          <p:cNvSpPr/>
          <p:nvPr/>
        </p:nvSpPr>
        <p:spPr>
          <a:xfrm rot="3680554">
            <a:off x="5423440" y="332474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669F966-1074-13BD-E3CE-F55DEBE2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469" y="4815230"/>
            <a:ext cx="785151" cy="737754"/>
          </a:xfrm>
          <a:prstGeom prst="rect">
            <a:avLst/>
          </a:prstGeom>
        </p:spPr>
      </p:pic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EE378576-E6BE-9116-A656-BB1E4598E65C}"/>
              </a:ext>
            </a:extLst>
          </p:cNvPr>
          <p:cNvSpPr/>
          <p:nvPr/>
        </p:nvSpPr>
        <p:spPr>
          <a:xfrm rot="3680554">
            <a:off x="5638216" y="437435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041FE85-0B6D-70C3-5C75-9D4AE05B7FA2}"/>
              </a:ext>
            </a:extLst>
          </p:cNvPr>
          <p:cNvSpPr/>
          <p:nvPr/>
        </p:nvSpPr>
        <p:spPr>
          <a:xfrm rot="18247486">
            <a:off x="6217017" y="436574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A158217-7F49-124F-441A-E3F08D037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7495295" y="2494657"/>
            <a:ext cx="683016" cy="643653"/>
          </a:xfrm>
          <a:prstGeom prst="rect">
            <a:avLst/>
          </a:prstGeom>
        </p:spPr>
      </p:pic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9E4A6AA3-0B95-566B-5B6E-8E98489A2CAC}"/>
              </a:ext>
            </a:extLst>
          </p:cNvPr>
          <p:cNvSpPr/>
          <p:nvPr/>
        </p:nvSpPr>
        <p:spPr>
          <a:xfrm rot="18247486">
            <a:off x="7263500" y="331874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D580A767-D1D5-4030-9D51-CFA0A69188C4}"/>
              </a:ext>
            </a:extLst>
          </p:cNvPr>
          <p:cNvSpPr/>
          <p:nvPr/>
        </p:nvSpPr>
        <p:spPr>
          <a:xfrm rot="3680554">
            <a:off x="7946516" y="332474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237148AE-0E39-C5A6-9C13-47159D87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085" y="4815229"/>
            <a:ext cx="785151" cy="737754"/>
          </a:xfrm>
          <a:prstGeom prst="rect">
            <a:avLst/>
          </a:prstGeom>
        </p:spPr>
      </p:pic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64AF9D06-7097-0D85-58CC-3AFF4B6B07F8}"/>
              </a:ext>
            </a:extLst>
          </p:cNvPr>
          <p:cNvSpPr/>
          <p:nvPr/>
        </p:nvSpPr>
        <p:spPr>
          <a:xfrm rot="3680554">
            <a:off x="8283832" y="437435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DC05F5AD-41CE-79BE-1664-7D1C15425949}"/>
              </a:ext>
            </a:extLst>
          </p:cNvPr>
          <p:cNvSpPr/>
          <p:nvPr/>
        </p:nvSpPr>
        <p:spPr>
          <a:xfrm rot="18247486">
            <a:off x="8862633" y="436574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DFB1E4B8-5EF5-2CF7-26FF-A62C6FFD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E1FFDF9B-0F7E-94E8-2E0B-63F7856437CE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FB0A46F9-6D55-48D4-9273-70D064BB07C1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A829320-9017-A5C5-E2C8-5AF63D002E39}"/>
              </a:ext>
            </a:extLst>
          </p:cNvPr>
          <p:cNvSpPr txBox="1"/>
          <p:nvPr/>
        </p:nvSpPr>
        <p:spPr>
          <a:xfrm>
            <a:off x="2865625" y="2152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9E1AD1E-A7CA-AD8F-3E70-C39266F07FB2}"/>
              </a:ext>
            </a:extLst>
          </p:cNvPr>
          <p:cNvSpPr txBox="1"/>
          <p:nvPr/>
        </p:nvSpPr>
        <p:spPr>
          <a:xfrm>
            <a:off x="4723275" y="21583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01F8CC7-2E51-3339-C146-83D621FE5321}"/>
              </a:ext>
            </a:extLst>
          </p:cNvPr>
          <p:cNvSpPr txBox="1"/>
          <p:nvPr/>
        </p:nvSpPr>
        <p:spPr>
          <a:xfrm>
            <a:off x="7285089" y="21491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1F8FC02-749C-97EC-7D27-4246B1F693B5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5669BCC-C10A-10B1-04E6-40A8F188273F}"/>
              </a:ext>
            </a:extLst>
          </p:cNvPr>
          <p:cNvSpPr txBox="1"/>
          <p:nvPr/>
        </p:nvSpPr>
        <p:spPr>
          <a:xfrm>
            <a:off x="4067056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D6AA21F-5EB8-BEA7-1240-39C2773332DD}"/>
              </a:ext>
            </a:extLst>
          </p:cNvPr>
          <p:cNvSpPr txBox="1"/>
          <p:nvPr/>
        </p:nvSpPr>
        <p:spPr>
          <a:xfrm>
            <a:off x="5831271" y="560136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82E9548-E90A-7658-7046-1E39D4B42A7C}"/>
              </a:ext>
            </a:extLst>
          </p:cNvPr>
          <p:cNvSpPr txBox="1"/>
          <p:nvPr/>
        </p:nvSpPr>
        <p:spPr>
          <a:xfrm>
            <a:off x="8464899" y="561575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5232339"/>
      </p:ext>
    </p:extLst>
  </p:cSld>
  <p:clrMapOvr>
    <a:masterClrMapping/>
  </p:clrMapOvr>
</p:sld>
</file>

<file path=ppt/theme/theme1.xml><?xml version="1.0" encoding="utf-8"?>
<a:theme xmlns:a="http://schemas.openxmlformats.org/drawingml/2006/main" name="軟工教材範本-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軟工教材範本-V2</Template>
  <TotalTime>39151</TotalTime>
  <Words>1426</Words>
  <Application>Microsoft Office PowerPoint</Application>
  <PresentationFormat>寬螢幕</PresentationFormat>
  <Paragraphs>311</Paragraphs>
  <Slides>44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1" baseType="lpstr">
      <vt:lpstr>微軟正黑體</vt:lpstr>
      <vt:lpstr>Arial</vt:lpstr>
      <vt:lpstr>Calibri</vt:lpstr>
      <vt:lpstr>Dosis</vt:lpstr>
      <vt:lpstr>Times New Roman</vt:lpstr>
      <vt:lpstr>Trebuchet MS</vt:lpstr>
      <vt:lpstr>軟工教材範本-V2</vt:lpstr>
      <vt:lpstr>打造屬於自己的智慧 AI Agent 應用</vt:lpstr>
      <vt:lpstr>1. AI Agent 是什麼?</vt:lpstr>
      <vt:lpstr>一般使用 AI 的方式</vt:lpstr>
      <vt:lpstr>使用 Agent 的方式</vt:lpstr>
      <vt:lpstr>LLM 驅動的 Agent 架構</vt:lpstr>
      <vt:lpstr>Agent 的工作流程</vt:lpstr>
      <vt:lpstr>Agent 的工作流程</vt:lpstr>
      <vt:lpstr>Agent 的工作流程</vt:lpstr>
      <vt:lpstr>Agent 的工作流程</vt:lpstr>
      <vt:lpstr>Agent 的工作流程:寫程式例子</vt:lpstr>
      <vt:lpstr>Agent 的工作流程:寫程式例子</vt:lpstr>
      <vt:lpstr>Agent 的工作流程:寫程式例子</vt:lpstr>
      <vt:lpstr>Agent 的工作流程:寫程式例子</vt:lpstr>
      <vt:lpstr>2. 檢索增強生成(RAG)</vt:lpstr>
      <vt:lpstr>RAG 解決的問題1</vt:lpstr>
      <vt:lpstr>RAG 解決的問題2</vt:lpstr>
      <vt:lpstr>RAG 解決的問題3</vt:lpstr>
      <vt:lpstr>RAG 的問答過程</vt:lpstr>
      <vt:lpstr>3. 檢索增強生成的工作原理</vt:lpstr>
      <vt:lpstr>RAG 工作流程</vt:lpstr>
      <vt:lpstr>RAG 工作流程</vt:lpstr>
      <vt:lpstr>RAG 工作流程</vt:lpstr>
      <vt:lpstr>Indexing &amp; Retrieval</vt:lpstr>
      <vt:lpstr>Indexing &amp; Retrieval</vt:lpstr>
      <vt:lpstr>Indexing &amp; Retrieval</vt:lpstr>
      <vt:lpstr>Indexing &amp; Retrieval</vt:lpstr>
      <vt:lpstr>有哪些分塊方法(Chunking Methods)</vt:lpstr>
      <vt:lpstr>有哪些嵌入方法(Embedding Methods)</vt:lpstr>
      <vt:lpstr>如何存儲知識文件?</vt:lpstr>
      <vt:lpstr>RAG 提示詞建構</vt:lpstr>
      <vt:lpstr>3. 打造自己的 RAG Agent</vt:lpstr>
      <vt:lpstr>3-1. 開發工具介紹</vt:lpstr>
      <vt:lpstr>Colab</vt:lpstr>
      <vt:lpstr>Ollama</vt:lpstr>
      <vt:lpstr>LangChain</vt:lpstr>
      <vt:lpstr>SearXNG</vt:lpstr>
      <vt:lpstr>FAISS</vt:lpstr>
      <vt:lpstr>Gradio</vt:lpstr>
      <vt:lpstr>3-2. Lab</vt:lpstr>
      <vt:lpstr>設定 Colab 的 GPU 執行階段(1/2)</vt:lpstr>
      <vt:lpstr>設定 Colab 的 GPU 執行階段(2/2)</vt:lpstr>
      <vt:lpstr>打造一個知識問答 Agent</vt:lpstr>
      <vt:lpstr>課程資源</vt:lpstr>
      <vt:lpstr>PowerPoint 簡報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Template</dc:title>
  <dc:creator>Sandra Daugherty</dc:creator>
  <cp:lastModifiedBy>NBUSER</cp:lastModifiedBy>
  <cp:revision>1854</cp:revision>
  <cp:lastPrinted>2024-10-17T05:38:57Z</cp:lastPrinted>
  <dcterms:created xsi:type="dcterms:W3CDTF">2000-07-25T14:24:20Z</dcterms:created>
  <dcterms:modified xsi:type="dcterms:W3CDTF">2025-07-25T01:29:56Z</dcterms:modified>
</cp:coreProperties>
</file>